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8" r:id="rId2"/>
    <p:sldId id="294" r:id="rId3"/>
    <p:sldId id="293"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8"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60A92B-6FAA-4E49-9C48-954D65A49879}" type="datetimeFigureOut">
              <a:rPr lang="en-AU" smtClean="0"/>
              <a:pPr/>
              <a:t>7/04/2014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200303-F78B-4271-83DF-E5BFDBBF7DF7}" type="slidenum">
              <a:rPr lang="en-AU" smtClean="0"/>
              <a:pPr/>
              <a:t>‹#›</a:t>
            </a:fld>
            <a:endParaRPr lang="en-AU"/>
          </a:p>
        </p:txBody>
      </p:sp>
    </p:spTree>
    <p:extLst>
      <p:ext uri="{BB962C8B-B14F-4D97-AF65-F5344CB8AC3E}">
        <p14:creationId xmlns:p14="http://schemas.microsoft.com/office/powerpoint/2010/main" val="2565940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9A44E-51DA-49A2-9021-AD5CA9B2C3ED}" type="slidenum">
              <a:rPr lang="en-US" smtClean="0"/>
              <a:pPr/>
              <a:t>47</a:t>
            </a:fld>
            <a:endParaRPr lang="en-US"/>
          </a:p>
        </p:txBody>
      </p:sp>
    </p:spTree>
    <p:extLst>
      <p:ext uri="{BB962C8B-B14F-4D97-AF65-F5344CB8AC3E}">
        <p14:creationId xmlns:p14="http://schemas.microsoft.com/office/powerpoint/2010/main" val="2285084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80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9A44E-51DA-49A2-9021-AD5CA9B2C3ED}" type="slidenum">
              <a:rPr lang="en-US" smtClean="0"/>
              <a:pPr/>
              <a:t>48</a:t>
            </a:fld>
            <a:endParaRPr lang="en-US"/>
          </a:p>
        </p:txBody>
      </p:sp>
    </p:spTree>
    <p:extLst>
      <p:ext uri="{BB962C8B-B14F-4D97-AF65-F5344CB8AC3E}">
        <p14:creationId xmlns:p14="http://schemas.microsoft.com/office/powerpoint/2010/main" val="2285084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527A6A-C871-402B-A109-256B07DA2751}" type="slidenum">
              <a:rPr lang="en-US" smtClean="0">
                <a:latin typeface="Arial" pitchFamily="34" charset="0"/>
              </a:rPr>
              <a:pPr/>
              <a:t>59</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527A6A-C871-402B-A109-256B07DA2751}" type="slidenum">
              <a:rPr lang="en-US" smtClean="0">
                <a:latin typeface="Arial" pitchFamily="34" charset="0"/>
              </a:rPr>
              <a:pPr/>
              <a:t>74</a:t>
            </a:fld>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75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76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77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78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278A7-567C-49C9-8E01-1F1E7FE2EAC9}" type="slidenum">
              <a:rPr lang="en-US" smtClean="0"/>
              <a:pPr/>
              <a:t>79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047D984-0756-4EE4-84FD-9A0D5019E750}" type="datetimeFigureOut">
              <a:rPr lang="en-AU" smtClean="0"/>
              <a:pPr/>
              <a:t>7/04/2014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145700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047D984-0756-4EE4-84FD-9A0D5019E750}" type="datetimeFigureOut">
              <a:rPr lang="en-AU" smtClean="0"/>
              <a:pPr/>
              <a:t>7/04/2014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1454353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047D984-0756-4EE4-84FD-9A0D5019E750}" type="datetimeFigureOut">
              <a:rPr lang="en-AU" smtClean="0"/>
              <a:pPr/>
              <a:t>7/04/2014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107981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047D984-0756-4EE4-84FD-9A0D5019E750}" type="datetimeFigureOut">
              <a:rPr lang="en-AU" smtClean="0"/>
              <a:pPr/>
              <a:t>7/04/2014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68496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47D984-0756-4EE4-84FD-9A0D5019E750}" type="datetimeFigureOut">
              <a:rPr lang="en-AU" smtClean="0"/>
              <a:pPr/>
              <a:t>7/04/2014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3450560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047D984-0756-4EE4-84FD-9A0D5019E750}" type="datetimeFigureOut">
              <a:rPr lang="en-AU" smtClean="0"/>
              <a:pPr/>
              <a:t>7/04/2014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568308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047D984-0756-4EE4-84FD-9A0D5019E750}" type="datetimeFigureOut">
              <a:rPr lang="en-AU" smtClean="0"/>
              <a:pPr/>
              <a:t>7/04/2014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051869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047D984-0756-4EE4-84FD-9A0D5019E750}" type="datetimeFigureOut">
              <a:rPr lang="en-AU" smtClean="0"/>
              <a:pPr/>
              <a:t>7/04/2014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811038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7D984-0756-4EE4-84FD-9A0D5019E750}" type="datetimeFigureOut">
              <a:rPr lang="en-AU" smtClean="0"/>
              <a:pPr/>
              <a:t>7/04/2014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128527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7D984-0756-4EE4-84FD-9A0D5019E750}" type="datetimeFigureOut">
              <a:rPr lang="en-AU" smtClean="0"/>
              <a:pPr/>
              <a:t>7/04/2014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048243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7D984-0756-4EE4-84FD-9A0D5019E750}" type="datetimeFigureOut">
              <a:rPr lang="en-AU" smtClean="0"/>
              <a:pPr/>
              <a:t>7/04/2014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9DD8AD-606D-45D7-83FE-41D31A048921}" type="slidenum">
              <a:rPr lang="en-AU" smtClean="0"/>
              <a:pPr/>
              <a:t>‹#›</a:t>
            </a:fld>
            <a:endParaRPr lang="en-AU"/>
          </a:p>
        </p:txBody>
      </p:sp>
    </p:spTree>
    <p:extLst>
      <p:ext uri="{BB962C8B-B14F-4D97-AF65-F5344CB8AC3E}">
        <p14:creationId xmlns:p14="http://schemas.microsoft.com/office/powerpoint/2010/main" val="272608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47D984-0756-4EE4-84FD-9A0D5019E750}" type="datetimeFigureOut">
              <a:rPr lang="en-AU" smtClean="0"/>
              <a:pPr/>
              <a:t>7/04/2014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DD8AD-606D-45D7-83FE-41D31A048921}" type="slidenum">
              <a:rPr lang="en-AU" smtClean="0"/>
              <a:pPr/>
              <a:t>‹#›</a:t>
            </a:fld>
            <a:endParaRPr lang="en-AU"/>
          </a:p>
        </p:txBody>
      </p:sp>
    </p:spTree>
    <p:extLst>
      <p:ext uri="{BB962C8B-B14F-4D97-AF65-F5344CB8AC3E}">
        <p14:creationId xmlns:p14="http://schemas.microsoft.com/office/powerpoint/2010/main" val="18795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Word_Document1.docx"/></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mailto:harryb@irc.gov.pg" TargetMode="External"/><Relationship Id="rId2" Type="http://schemas.openxmlformats.org/officeDocument/2006/relationships/hyperlink" Target="http://www.irc.gov.pg/"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mailto:burkes@irc.gov.pg" TargetMode="External"/><Relationship Id="rId2" Type="http://schemas.openxmlformats.org/officeDocument/2006/relationships/hyperlink" Target="http://www.irc.gov.pg/"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rc.gov.pg/"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smtClean="0"/>
              <a:t>Tax Liaison Group Meeting </a:t>
            </a:r>
          </a:p>
        </p:txBody>
      </p:sp>
      <p:sp>
        <p:nvSpPr>
          <p:cNvPr id="4" name="Text Placeholder 3"/>
          <p:cNvSpPr>
            <a:spLocks noGrp="1"/>
          </p:cNvSpPr>
          <p:nvPr>
            <p:ph type="body" sz="half" idx="2"/>
          </p:nvPr>
        </p:nvSpPr>
        <p:spPr/>
        <p:txBody>
          <a:bodyPr>
            <a:normAutofit/>
          </a:bodyPr>
          <a:lstStyle/>
          <a:p>
            <a:r>
              <a:rPr lang="en-AU" sz="1800" dirty="0" smtClean="0"/>
              <a:t>Gateway Hotel</a:t>
            </a:r>
          </a:p>
          <a:p>
            <a:r>
              <a:rPr lang="en-AU" sz="1800" dirty="0" smtClean="0"/>
              <a:t>4</a:t>
            </a:r>
            <a:r>
              <a:rPr lang="en-AU" sz="1800" baseline="30000" dirty="0" smtClean="0"/>
              <a:t>th</a:t>
            </a:r>
            <a:r>
              <a:rPr lang="en-AU" sz="1800" dirty="0" smtClean="0"/>
              <a:t> April 2014</a:t>
            </a:r>
            <a:endParaRPr lang="en-AU" sz="1800" dirty="0"/>
          </a:p>
        </p:txBody>
      </p:sp>
      <p:pic>
        <p:nvPicPr>
          <p:cNvPr id="5" name="Picture Placeholder 4" descr="Description: Description: IRC LOGO_new"/>
          <p:cNvPicPr>
            <a:picLocks noGrp="1"/>
          </p:cNvPicPr>
          <p:nvPr>
            <p:ph type="pic" idx="1"/>
          </p:nvPr>
        </p:nvPicPr>
        <p:blipFill>
          <a:blip r:embed="rId2" cstate="print">
            <a:extLst>
              <a:ext uri="{28A0092B-C50C-407E-A947-70E740481C1C}">
                <a14:useLocalDpi xmlns:a14="http://schemas.microsoft.com/office/drawing/2010/main" val="0"/>
              </a:ext>
            </a:extLst>
          </a:blip>
          <a:srcRect t="6380" b="6380"/>
          <a:stretch>
            <a:fillRect/>
          </a:stretch>
        </p:blipFill>
        <p:spPr bwMode="auto">
          <a:prstGeom prst="rect">
            <a:avLst/>
          </a:prstGeom>
          <a:noFill/>
          <a:ln>
            <a:noFill/>
          </a:ln>
        </p:spPr>
      </p:pic>
    </p:spTree>
    <p:extLst>
      <p:ext uri="{BB962C8B-B14F-4D97-AF65-F5344CB8AC3E}">
        <p14:creationId xmlns:p14="http://schemas.microsoft.com/office/powerpoint/2010/main" val="2269295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900" dirty="0" smtClean="0"/>
              <a:t>The Tax Agent community has largely been supportive of all these initiatives.  Where feedback has indicated changes, we have taken these suggestions on board.</a:t>
            </a:r>
          </a:p>
          <a:p>
            <a:pPr lvl="2"/>
            <a:r>
              <a:rPr lang="en-AU" sz="1600" dirty="0" smtClean="0"/>
              <a:t>Changes to forms</a:t>
            </a:r>
          </a:p>
          <a:p>
            <a:pPr lvl="2"/>
            <a:r>
              <a:rPr lang="en-AU" sz="1600" dirty="0" smtClean="0"/>
              <a:t>Better response times from the IRC using the ‘SIGTAS’ and ‘Payments’ Email accounts</a:t>
            </a:r>
          </a:p>
          <a:p>
            <a:pPr lvl="2"/>
            <a:r>
              <a:rPr lang="en-AU" sz="1600" dirty="0" smtClean="0"/>
              <a:t>Providing lists of TIN conversions upon request</a:t>
            </a:r>
          </a:p>
          <a:p>
            <a:pPr lvl="1">
              <a:buFont typeface="Wingdings 3" pitchFamily="18" charset="2"/>
              <a:buNone/>
            </a:pPr>
            <a:endParaRPr lang="en-AU" sz="7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r>
              <a:rPr lang="en-US" sz="2000" b="1" dirty="0" smtClean="0">
                <a:effectLst>
                  <a:outerShdw blurRad="38100" dist="38100" dir="2700000" algn="tl">
                    <a:srgbClr val="000000">
                      <a:alpha val="43137"/>
                    </a:srgbClr>
                  </a:outerShdw>
                </a:effectLst>
              </a:rPr>
              <a:t> CONT</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725925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900" dirty="0" smtClean="0"/>
              <a:t>We have recruited a team of 60 fulltime dedicated staff focussed on fundamental taxpayer issues.</a:t>
            </a:r>
          </a:p>
          <a:p>
            <a:pPr lvl="2"/>
            <a:r>
              <a:rPr lang="en-AU" sz="1600" dirty="0" smtClean="0"/>
              <a:t>Led by an Advisor</a:t>
            </a:r>
          </a:p>
          <a:p>
            <a:pPr lvl="2"/>
            <a:r>
              <a:rPr lang="en-AU" sz="1600" dirty="0" smtClean="0"/>
              <a:t>Taxpayer Data Validation (Correct information on record)</a:t>
            </a:r>
          </a:p>
          <a:p>
            <a:pPr lvl="2"/>
            <a:r>
              <a:rPr lang="en-AU" sz="1600" dirty="0" smtClean="0"/>
              <a:t>Taxpayer Registration (Comparisons to IPA Database, other sources of unregistered taxpayers)</a:t>
            </a:r>
          </a:p>
          <a:p>
            <a:pPr lvl="2"/>
            <a:r>
              <a:rPr lang="en-AU" sz="1600" dirty="0" smtClean="0"/>
              <a:t>Registration aligned with the IPA business registration process, satellite office opened</a:t>
            </a:r>
          </a:p>
          <a:p>
            <a:pPr lvl="2"/>
            <a:r>
              <a:rPr lang="en-AU" sz="1600" dirty="0" smtClean="0"/>
              <a:t>Lodgement Enforcement (Actively contacting non-lodging taxpayers by phone and in-person)</a:t>
            </a:r>
          </a:p>
          <a:p>
            <a:pPr lvl="1"/>
            <a:endParaRPr lang="en-AU" sz="1300" dirty="0" smtClean="0"/>
          </a:p>
          <a:p>
            <a:pPr lvl="1"/>
            <a:endParaRPr lang="en-AU" sz="1300" dirty="0" smtClean="0"/>
          </a:p>
          <a:p>
            <a:pPr lvl="1">
              <a:buFont typeface="Wingdings 3" pitchFamily="18" charset="2"/>
              <a:buNone/>
            </a:pPr>
            <a:endParaRPr lang="en-AU" sz="7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r>
              <a:rPr lang="en-US" sz="2000" b="1" dirty="0" smtClean="0">
                <a:effectLst>
                  <a:outerShdw blurRad="38100" dist="38100" dir="2700000" algn="tl">
                    <a:srgbClr val="000000">
                      <a:alpha val="43137"/>
                    </a:srgbClr>
                  </a:outerShdw>
                </a:effectLst>
              </a:rPr>
              <a:t> CONT</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749813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1" y="4811552"/>
            <a:ext cx="2016224" cy="2073831"/>
          </a:xfrm>
          <a:prstGeom prst="rect">
            <a:avLst/>
          </a:prstGeom>
          <a:noFill/>
        </p:spPr>
      </p:pic>
      <p:sp>
        <p:nvSpPr>
          <p:cNvPr id="3" name="Content Placeholder 2"/>
          <p:cNvSpPr>
            <a:spLocks noGrp="1"/>
          </p:cNvSpPr>
          <p:nvPr>
            <p:ph idx="1"/>
          </p:nvPr>
        </p:nvSpPr>
        <p:spPr>
          <a:xfrm>
            <a:off x="1033264" y="1988841"/>
            <a:ext cx="7715200" cy="3816424"/>
          </a:xfrm>
        </p:spPr>
        <p:txBody>
          <a:bodyPr>
            <a:normAutofit lnSpcReduction="10000"/>
          </a:bodyPr>
          <a:lstStyle/>
          <a:p>
            <a:r>
              <a:rPr lang="en-AU" sz="2900" dirty="0" smtClean="0"/>
              <a:t>Complete Redesign of our ‘Client Services’ counter.</a:t>
            </a:r>
          </a:p>
          <a:p>
            <a:pPr lvl="1"/>
            <a:r>
              <a:rPr lang="en-AU" sz="1600" dirty="0" smtClean="0"/>
              <a:t>Ground Floor refurbishment and increased staffing</a:t>
            </a:r>
          </a:p>
          <a:p>
            <a:pPr lvl="1"/>
            <a:r>
              <a:rPr lang="en-AU" sz="1600" dirty="0" smtClean="0"/>
              <a:t>Dedicated Registration (TIN Issuance) team on 1</a:t>
            </a:r>
            <a:r>
              <a:rPr lang="en-AU" sz="1600" baseline="30000" dirty="0" smtClean="0"/>
              <a:t>st</a:t>
            </a:r>
            <a:r>
              <a:rPr lang="en-AU" sz="1600" dirty="0" smtClean="0"/>
              <a:t> floor</a:t>
            </a:r>
          </a:p>
          <a:p>
            <a:pPr lvl="1"/>
            <a:r>
              <a:rPr lang="en-AU" sz="1600" dirty="0" smtClean="0"/>
              <a:t>Planned opening of Port Moresby Regional Tax Office on 8</a:t>
            </a:r>
            <a:r>
              <a:rPr lang="en-AU" sz="1600" baseline="30000" dirty="0" smtClean="0"/>
              <a:t>th</a:t>
            </a:r>
            <a:r>
              <a:rPr lang="en-AU" sz="1600" dirty="0" smtClean="0"/>
              <a:t> floor to manage data entry and data processing </a:t>
            </a:r>
          </a:p>
          <a:p>
            <a:pPr lvl="1"/>
            <a:r>
              <a:rPr lang="en-AU" sz="1600" dirty="0" smtClean="0"/>
              <a:t>Opened group Email accounts for improved taxpayer interaction, and dedicated staff to manage these accounts</a:t>
            </a:r>
          </a:p>
          <a:p>
            <a:pPr lvl="1"/>
            <a:r>
              <a:rPr lang="en-AU" sz="1600" dirty="0" smtClean="0"/>
              <a:t>Focussed work on backlog issues, cleared as many process backlogs as possible.  We acknowledge that backlogs still exist in areas such as Objections, </a:t>
            </a:r>
            <a:r>
              <a:rPr lang="en-AU" sz="1600" dirty="0" err="1" smtClean="0"/>
              <a:t>CoCs</a:t>
            </a:r>
            <a:r>
              <a:rPr lang="en-AU" sz="1600" dirty="0" smtClean="0"/>
              <a:t> however these are currently out of scope for SIGTAS.</a:t>
            </a:r>
          </a:p>
          <a:p>
            <a:pPr lvl="1"/>
            <a:r>
              <a:rPr lang="en-AU" sz="1600" dirty="0" smtClean="0"/>
              <a:t>Implementing business process re-engineering to streamline our routine processes, intention being to improve service levels, and free up resources to address other problem areas in the IRC.</a:t>
            </a:r>
          </a:p>
          <a:p>
            <a:pPr lvl="1"/>
            <a:endParaRPr lang="en-AU" sz="1300" dirty="0" smtClean="0"/>
          </a:p>
          <a:p>
            <a:pPr lvl="1"/>
            <a:endParaRPr lang="en-AU" sz="1300" dirty="0" smtClean="0"/>
          </a:p>
          <a:p>
            <a:pPr lvl="1">
              <a:buFont typeface="Wingdings 3" pitchFamily="18" charset="2"/>
              <a:buNone/>
            </a:pPr>
            <a:endParaRPr lang="en-AU" sz="7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r>
              <a:rPr lang="en-US" sz="2000" b="1" dirty="0" smtClean="0">
                <a:effectLst>
                  <a:outerShdw blurRad="38100" dist="38100" dir="2700000" algn="tl">
                    <a:srgbClr val="000000">
                      <a:alpha val="43137"/>
                    </a:srgbClr>
                  </a:outerShdw>
                </a:effectLst>
              </a:rPr>
              <a:t> CONT</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276696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700" dirty="0" smtClean="0"/>
              <a:t>Late lodgement and late payment penalties are now being imposed automatically</a:t>
            </a:r>
          </a:p>
          <a:p>
            <a:endParaRPr lang="en-AU" sz="1000" dirty="0" smtClean="0"/>
          </a:p>
          <a:p>
            <a:r>
              <a:rPr lang="en-AU" sz="2700" dirty="0" smtClean="0"/>
              <a:t>This will ensure accuracy in calculations and consistency among all taxpayers</a:t>
            </a:r>
          </a:p>
          <a:p>
            <a:endParaRPr lang="en-AU" sz="1000" dirty="0" smtClean="0"/>
          </a:p>
          <a:p>
            <a:pPr lvl="3">
              <a:buFont typeface="Arial" pitchFamily="34" charset="0"/>
              <a:buChar char="•"/>
            </a:pPr>
            <a:r>
              <a:rPr lang="en-AU" sz="2500" dirty="0" smtClean="0"/>
              <a:t>SIGTAS is configured to enforce the EXISTING tax code provisions, adding in a generous ‘grace period’ to cover transition issues.</a:t>
            </a:r>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PENALTIES</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1071945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1" y="4663422"/>
            <a:ext cx="2160240" cy="2221962"/>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700" dirty="0" smtClean="0"/>
              <a:t>We will be managing the Tax Agent registration component out of SIGTAS.</a:t>
            </a:r>
          </a:p>
          <a:p>
            <a:r>
              <a:rPr lang="en-AU" sz="2700" dirty="0" smtClean="0"/>
              <a:t>Go-Live timeframe June-July 2014.</a:t>
            </a:r>
          </a:p>
          <a:p>
            <a:r>
              <a:rPr lang="en-AU" sz="2700" dirty="0" smtClean="0"/>
              <a:t>Improved process, streamlined, simplified.</a:t>
            </a:r>
            <a:endParaRPr lang="en-AU" sz="25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Tax Agent Registration</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305950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1" y="4663422"/>
            <a:ext cx="2160240" cy="2221962"/>
          </a:xfrm>
          <a:prstGeom prst="rect">
            <a:avLst/>
          </a:prstGeom>
          <a:noFill/>
        </p:spPr>
      </p:pic>
      <p:sp>
        <p:nvSpPr>
          <p:cNvPr id="3" name="Content Placeholder 2"/>
          <p:cNvSpPr>
            <a:spLocks noGrp="1"/>
          </p:cNvSpPr>
          <p:nvPr>
            <p:ph idx="1"/>
          </p:nvPr>
        </p:nvSpPr>
        <p:spPr>
          <a:xfrm>
            <a:off x="1033264" y="1988841"/>
            <a:ext cx="7715200" cy="3816424"/>
          </a:xfrm>
        </p:spPr>
        <p:txBody>
          <a:bodyPr>
            <a:normAutofit fontScale="70000" lnSpcReduction="20000"/>
          </a:bodyPr>
          <a:lstStyle/>
          <a:p>
            <a:r>
              <a:rPr lang="en-US" dirty="0" smtClean="0"/>
              <a:t>Once we ‘Go Live’, the forms will be released on the website, lead time given to Tax Agents.</a:t>
            </a:r>
          </a:p>
          <a:p>
            <a:r>
              <a:rPr lang="en-US" dirty="0" smtClean="0"/>
              <a:t>Press Release.</a:t>
            </a:r>
          </a:p>
          <a:p>
            <a:r>
              <a:rPr lang="en-US" dirty="0" smtClean="0"/>
              <a:t>Payment processing / return processing first, Refunds to follow.</a:t>
            </a:r>
          </a:p>
          <a:p>
            <a:r>
              <a:rPr lang="en-US" dirty="0" smtClean="0"/>
              <a:t>Taxpayers having a TIN – we will simply migrate their tax account from RAS1 to SIGTAS</a:t>
            </a:r>
          </a:p>
          <a:p>
            <a:r>
              <a:rPr lang="en-US" dirty="0" smtClean="0"/>
              <a:t>Taxpayers NOT already having a TIN – we will convert their entire account from RAS1 to SIGTAS (except for CIT/PIT)</a:t>
            </a:r>
          </a:p>
          <a:p>
            <a:r>
              <a:rPr lang="en-US" dirty="0" smtClean="0"/>
              <a:t>First come, first served – transition will happen as taxpayers lodge/pay</a:t>
            </a:r>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How GST ‘Go Live’ will Work:</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1735561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1" y="5033748"/>
            <a:ext cx="1800200" cy="1851635"/>
          </a:xfrm>
          <a:prstGeom prst="rect">
            <a:avLst/>
          </a:prstGeom>
          <a:noFill/>
        </p:spPr>
      </p:pic>
      <p:sp>
        <p:nvSpPr>
          <p:cNvPr id="3" name="Content Placeholder 2"/>
          <p:cNvSpPr>
            <a:spLocks noGrp="1"/>
          </p:cNvSpPr>
          <p:nvPr>
            <p:ph idx="1"/>
          </p:nvPr>
        </p:nvSpPr>
        <p:spPr>
          <a:xfrm>
            <a:off x="1033264" y="1988840"/>
            <a:ext cx="7715200" cy="4320479"/>
          </a:xfrm>
        </p:spPr>
        <p:txBody>
          <a:bodyPr>
            <a:normAutofit fontScale="92500" lnSpcReduction="20000"/>
          </a:bodyPr>
          <a:lstStyle/>
          <a:p>
            <a:r>
              <a:rPr lang="en-US" dirty="0" smtClean="0"/>
              <a:t>We are now ‘Live’ for all Withholding Tax Types</a:t>
            </a:r>
          </a:p>
          <a:p>
            <a:r>
              <a:rPr lang="en-US" dirty="0" smtClean="0"/>
              <a:t>We are finalizing our ‘Live’ readiness for GST, and anticipate moving GST into production, 1</a:t>
            </a:r>
            <a:r>
              <a:rPr lang="en-US" baseline="30000" dirty="0" smtClean="0"/>
              <a:t>st</a:t>
            </a:r>
            <a:r>
              <a:rPr lang="en-US" dirty="0" smtClean="0"/>
              <a:t> week of May.</a:t>
            </a:r>
          </a:p>
          <a:p>
            <a:r>
              <a:rPr lang="en-US" dirty="0" smtClean="0"/>
              <a:t>Work will then shift on a complete redesign of the 3 Income Tax Forms, and a view to going ‘Live’ with Corporate and Personal Income Tax, Installments (APT etc…) in time for processing all 2014 returns in SIGTAS, on new forms.</a:t>
            </a:r>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TIMEFRAMES</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521807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1" y="4515292"/>
            <a:ext cx="2304256" cy="2370092"/>
          </a:xfrm>
          <a:prstGeom prst="rect">
            <a:avLst/>
          </a:prstGeom>
          <a:noFill/>
        </p:spPr>
      </p:pic>
      <p:sp>
        <p:nvSpPr>
          <p:cNvPr id="3" name="Content Placeholder 2"/>
          <p:cNvSpPr>
            <a:spLocks noGrp="1"/>
          </p:cNvSpPr>
          <p:nvPr>
            <p:ph idx="1"/>
          </p:nvPr>
        </p:nvSpPr>
        <p:spPr>
          <a:xfrm>
            <a:off x="1033264" y="1988841"/>
            <a:ext cx="7715200" cy="3384376"/>
          </a:xfrm>
        </p:spPr>
        <p:txBody>
          <a:bodyPr>
            <a:normAutofit/>
          </a:bodyPr>
          <a:lstStyle/>
          <a:p>
            <a:r>
              <a:rPr lang="en-AU" sz="2500" dirty="0" smtClean="0"/>
              <a:t>A robust E-Filing (lodgement) portal for use by clients</a:t>
            </a:r>
          </a:p>
          <a:p>
            <a:r>
              <a:rPr lang="en-AU" sz="2500" dirty="0" smtClean="0"/>
              <a:t>Improvements in Stamp Taxes, Gaming Machine Tax / Betting Book management</a:t>
            </a:r>
          </a:p>
          <a:p>
            <a:r>
              <a:rPr lang="en-AU" sz="2500" dirty="0" smtClean="0"/>
              <a:t>Case management for Audit and Debt Management</a:t>
            </a:r>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FUTURE DEVELOPMENTS</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448727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THANK YOU	</a:t>
            </a:r>
            <a:r>
              <a:rPr lang="en-US" sz="2500" b="1" dirty="0" smtClean="0">
                <a:effectLst>
                  <a:outerShdw blurRad="38100" dist="38100" dir="2700000" algn="tl">
                    <a:srgbClr val="000000">
                      <a:alpha val="43137"/>
                    </a:srgbClr>
                  </a:outerShdw>
                </a:effectLst>
              </a:rPr>
              <a:t>Q &amp; A</a:t>
            </a:r>
            <a:endParaRPr lang="en-US" sz="48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pic>
        <p:nvPicPr>
          <p:cNvPr id="10" name="Picture 9" descr="C:\Documents and Settings\rachel.amene-leana\My Documents\My Pictures\Animated-gif-spinning-question-mark-picture-moving.gif"/>
          <p:cNvPicPr>
            <a:picLocks noChangeAspect="1" noChangeArrowheads="1" noCrop="1"/>
          </p:cNvPicPr>
          <p:nvPr/>
        </p:nvPicPr>
        <p:blipFill>
          <a:blip r:embed="rId4" cstate="print"/>
          <a:stretch>
            <a:fillRect/>
          </a:stretch>
        </p:blipFill>
        <p:spPr bwMode="auto">
          <a:xfrm>
            <a:off x="4139952" y="2204864"/>
            <a:ext cx="1762125" cy="2990850"/>
          </a:xfrm>
          <a:prstGeom prst="rect">
            <a:avLst/>
          </a:prstGeom>
          <a:noFill/>
          <a:ln>
            <a:noFill/>
          </a:ln>
        </p:spPr>
      </p:pic>
      <p:sp>
        <p:nvSpPr>
          <p:cNvPr id="11" name="TextBox 10"/>
          <p:cNvSpPr txBox="1"/>
          <p:nvPr/>
        </p:nvSpPr>
        <p:spPr>
          <a:xfrm>
            <a:off x="2843808" y="5373216"/>
            <a:ext cx="4248472" cy="646331"/>
          </a:xfrm>
          <a:prstGeom prst="rect">
            <a:avLst/>
          </a:prstGeom>
          <a:noFill/>
        </p:spPr>
        <p:txBody>
          <a:bodyPr wrap="square" rtlCol="0">
            <a:spAutoFit/>
          </a:bodyPr>
          <a:lstStyle/>
          <a:p>
            <a:pPr algn="ctr"/>
            <a:r>
              <a:rPr lang="en-US" sz="3600" b="1" dirty="0" smtClean="0">
                <a:solidFill>
                  <a:srgbClr val="993300"/>
                </a:solidFill>
              </a:rPr>
              <a:t>Any Questions?</a:t>
            </a:r>
            <a:endParaRPr lang="en-US" sz="3600" b="1" dirty="0">
              <a:solidFill>
                <a:srgbClr val="993300"/>
              </a:solidFill>
            </a:endParaRPr>
          </a:p>
        </p:txBody>
      </p:sp>
    </p:spTree>
    <p:extLst>
      <p:ext uri="{BB962C8B-B14F-4D97-AF65-F5344CB8AC3E}">
        <p14:creationId xmlns:p14="http://schemas.microsoft.com/office/powerpoint/2010/main" val="561466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smtClean="0"/>
              <a:t>IRC Penalty Presentation</a:t>
            </a:r>
            <a:endParaRPr lang="en-AU" sz="3200" dirty="0"/>
          </a:p>
        </p:txBody>
      </p:sp>
      <p:sp>
        <p:nvSpPr>
          <p:cNvPr id="4" name="Text Placeholder 3"/>
          <p:cNvSpPr>
            <a:spLocks noGrp="1"/>
          </p:cNvSpPr>
          <p:nvPr>
            <p:ph type="body" sz="half" idx="2"/>
          </p:nvPr>
        </p:nvSpPr>
        <p:spPr/>
        <p:txBody>
          <a:bodyPr>
            <a:normAutofit/>
          </a:bodyPr>
          <a:lstStyle/>
          <a:p>
            <a:r>
              <a:rPr lang="en-AU" sz="1800" dirty="0" smtClean="0"/>
              <a:t>Gateway Hotel</a:t>
            </a:r>
          </a:p>
          <a:p>
            <a:r>
              <a:rPr lang="en-AU" sz="1800" dirty="0" smtClean="0"/>
              <a:t>4</a:t>
            </a:r>
            <a:r>
              <a:rPr lang="en-AU" sz="1800" baseline="30000" dirty="0" smtClean="0"/>
              <a:t>th</a:t>
            </a:r>
            <a:r>
              <a:rPr lang="en-AU" sz="1800" dirty="0" smtClean="0"/>
              <a:t> April 2014</a:t>
            </a:r>
            <a:endParaRPr lang="en-AU" sz="1800" dirty="0"/>
          </a:p>
        </p:txBody>
      </p:sp>
      <p:pic>
        <p:nvPicPr>
          <p:cNvPr id="5" name="Picture Placeholder 4" descr="Description: Description: IRC LOGO_new"/>
          <p:cNvPicPr>
            <a:picLocks noGrp="1"/>
          </p:cNvPicPr>
          <p:nvPr>
            <p:ph type="pic" idx="1"/>
          </p:nvPr>
        </p:nvPicPr>
        <p:blipFill>
          <a:blip r:embed="rId2" cstate="print">
            <a:extLst>
              <a:ext uri="{28A0092B-C50C-407E-A947-70E740481C1C}">
                <a14:useLocalDpi xmlns:a14="http://schemas.microsoft.com/office/drawing/2010/main" val="0"/>
              </a:ext>
            </a:extLst>
          </a:blip>
          <a:srcRect t="6380" b="6380"/>
          <a:stretch>
            <a:fillRect/>
          </a:stretch>
        </p:blipFill>
        <p:spPr bwMode="auto">
          <a:prstGeom prst="rect">
            <a:avLst/>
          </a:prstGeom>
          <a:noFill/>
          <a:ln>
            <a:noFill/>
          </a:ln>
        </p:spPr>
      </p:pic>
    </p:spTree>
    <p:extLst>
      <p:ext uri="{BB962C8B-B14F-4D97-AF65-F5344CB8AC3E}">
        <p14:creationId xmlns:p14="http://schemas.microsoft.com/office/powerpoint/2010/main" val="598003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520890303"/>
              </p:ext>
            </p:extLst>
          </p:nvPr>
        </p:nvGraphicFramePr>
        <p:xfrm>
          <a:off x="1727200" y="57150"/>
          <a:ext cx="5689600" cy="6743700"/>
        </p:xfrm>
        <a:graphic>
          <a:graphicData uri="http://schemas.openxmlformats.org/presentationml/2006/ole">
            <mc:AlternateContent xmlns:mc="http://schemas.openxmlformats.org/markup-compatibility/2006">
              <mc:Choice xmlns:v="urn:schemas-microsoft-com:vml" Requires="v">
                <p:oleObj spid="_x0000_s1029" name="Document" r:id="rId4" imgW="5689445" imgH="6744380" progId="Word.Document.12">
                  <p:embed/>
                </p:oleObj>
              </mc:Choice>
              <mc:Fallback>
                <p:oleObj name="Document" r:id="rId4" imgW="5689445" imgH="6744380" progId="Word.Document.12">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7200" y="57150"/>
                        <a:ext cx="5689600" cy="674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902563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Penalty regime - legislation</a:t>
            </a:r>
            <a:endParaRPr lang="en-AU" dirty="0"/>
          </a:p>
        </p:txBody>
      </p:sp>
      <p:sp>
        <p:nvSpPr>
          <p:cNvPr id="3" name="Content Placeholder 2"/>
          <p:cNvSpPr>
            <a:spLocks noGrp="1"/>
          </p:cNvSpPr>
          <p:nvPr>
            <p:ph idx="1"/>
          </p:nvPr>
        </p:nvSpPr>
        <p:spPr/>
        <p:txBody>
          <a:bodyPr>
            <a:normAutofit/>
          </a:bodyPr>
          <a:lstStyle/>
          <a:p>
            <a:r>
              <a:rPr lang="en-AU" sz="3600" dirty="0"/>
              <a:t>Taxpayers have a responsibility to meet their payment obligations as </a:t>
            </a:r>
            <a:r>
              <a:rPr lang="en-AU" sz="3600" dirty="0" smtClean="0"/>
              <a:t>and when </a:t>
            </a:r>
            <a:r>
              <a:rPr lang="en-AU" sz="3600" dirty="0"/>
              <a:t>their taxation debts fall due for payment. </a:t>
            </a:r>
            <a:endParaRPr lang="en-AU" sz="3600" dirty="0" smtClean="0"/>
          </a:p>
          <a:p>
            <a:r>
              <a:rPr lang="en-AU" sz="3600" b="1" dirty="0" smtClean="0"/>
              <a:t>The </a:t>
            </a:r>
            <a:r>
              <a:rPr lang="en-AU" sz="3600" b="1" dirty="0"/>
              <a:t>various </a:t>
            </a:r>
            <a:r>
              <a:rPr lang="en-AU" sz="3600" b="1" dirty="0" smtClean="0"/>
              <a:t>taxation laws </a:t>
            </a:r>
            <a:r>
              <a:rPr lang="en-AU" sz="3600" b="1" dirty="0"/>
              <a:t>provide for the automatic imposition of additional </a:t>
            </a:r>
            <a:r>
              <a:rPr lang="en-AU" sz="3600" b="1" dirty="0" smtClean="0"/>
              <a:t>charges when </a:t>
            </a:r>
            <a:r>
              <a:rPr lang="en-AU" sz="3600" b="1" dirty="0"/>
              <a:t>a debt is paid late. </a:t>
            </a:r>
            <a:endParaRPr lang="en-AU" sz="3600" dirty="0"/>
          </a:p>
        </p:txBody>
      </p:sp>
    </p:spTree>
    <p:extLst>
      <p:ext uri="{BB962C8B-B14F-4D97-AF65-F5344CB8AC3E}">
        <p14:creationId xmlns:p14="http://schemas.microsoft.com/office/powerpoint/2010/main" val="24036510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LATE LODGEMENT PENALTY(LLP)</a:t>
            </a:r>
            <a:endParaRPr lang="en-AU" dirty="0"/>
          </a:p>
        </p:txBody>
      </p:sp>
      <p:sp>
        <p:nvSpPr>
          <p:cNvPr id="3" name="Content Placeholder 2"/>
          <p:cNvSpPr>
            <a:spLocks noGrp="1"/>
          </p:cNvSpPr>
          <p:nvPr>
            <p:ph idx="1"/>
          </p:nvPr>
        </p:nvSpPr>
        <p:spPr/>
        <p:txBody>
          <a:bodyPr/>
          <a:lstStyle/>
          <a:p>
            <a:r>
              <a:rPr lang="en-AU" b="1" dirty="0" smtClean="0"/>
              <a:t>Income Tax</a:t>
            </a:r>
            <a:r>
              <a:rPr lang="en-AU" dirty="0" smtClean="0"/>
              <a:t> Up to 100% of flat Tax assessable or K100 for each month 316(1) </a:t>
            </a:r>
          </a:p>
          <a:p>
            <a:r>
              <a:rPr lang="en-AU" b="1" dirty="0" smtClean="0"/>
              <a:t>GST</a:t>
            </a:r>
            <a:r>
              <a:rPr lang="en-AU" dirty="0" smtClean="0"/>
              <a:t> K100/month 95A(1) </a:t>
            </a:r>
          </a:p>
          <a:p>
            <a:r>
              <a:rPr lang="en-AU" b="1" dirty="0" smtClean="0"/>
              <a:t>Stamp Duty Return</a:t>
            </a:r>
            <a:r>
              <a:rPr lang="en-AU" dirty="0" smtClean="0"/>
              <a:t> Greater of K120, or 10% of the amount unpaid each month. s10A and s20 </a:t>
            </a:r>
            <a:endParaRPr lang="en-AU" dirty="0"/>
          </a:p>
        </p:txBody>
      </p:sp>
    </p:spTree>
    <p:extLst>
      <p:ext uri="{BB962C8B-B14F-4D97-AF65-F5344CB8AC3E}">
        <p14:creationId xmlns:p14="http://schemas.microsoft.com/office/powerpoint/2010/main" val="3126582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Penalties </a:t>
            </a:r>
            <a:endParaRPr lang="en-AU" dirty="0"/>
          </a:p>
        </p:txBody>
      </p:sp>
      <p:sp>
        <p:nvSpPr>
          <p:cNvPr id="3" name="Content Placeholder 2"/>
          <p:cNvSpPr>
            <a:spLocks noGrp="1"/>
          </p:cNvSpPr>
          <p:nvPr>
            <p:ph idx="1"/>
          </p:nvPr>
        </p:nvSpPr>
        <p:spPr/>
        <p:txBody>
          <a:bodyPr/>
          <a:lstStyle/>
          <a:p>
            <a:r>
              <a:rPr lang="en-AU" dirty="0" smtClean="0"/>
              <a:t>INACCURATE ESTIMATE PENALTIES</a:t>
            </a:r>
          </a:p>
          <a:p>
            <a:r>
              <a:rPr lang="en-AU" dirty="0" smtClean="0"/>
              <a:t>INCOMPLETE RETURN PENALTIES</a:t>
            </a:r>
          </a:p>
          <a:p>
            <a:r>
              <a:rPr lang="en-AU" dirty="0" smtClean="0"/>
              <a:t>OMITTED INCOME PENALTY (OIP)</a:t>
            </a:r>
          </a:p>
        </p:txBody>
      </p:sp>
    </p:spTree>
    <p:extLst>
      <p:ext uri="{BB962C8B-B14F-4D97-AF65-F5344CB8AC3E}">
        <p14:creationId xmlns:p14="http://schemas.microsoft.com/office/powerpoint/2010/main" val="42920452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LATE PAYMENT PENALTY (LPP)</a:t>
            </a:r>
            <a:endParaRPr lang="en-AU" dirty="0"/>
          </a:p>
        </p:txBody>
      </p:sp>
      <p:sp>
        <p:nvSpPr>
          <p:cNvPr id="3" name="Content Placeholder 2"/>
          <p:cNvSpPr>
            <a:spLocks noGrp="1"/>
          </p:cNvSpPr>
          <p:nvPr>
            <p:ph idx="1"/>
          </p:nvPr>
        </p:nvSpPr>
        <p:spPr/>
        <p:txBody>
          <a:bodyPr>
            <a:normAutofit fontScale="62500" lnSpcReduction="20000"/>
          </a:bodyPr>
          <a:lstStyle/>
          <a:p>
            <a:r>
              <a:rPr lang="en-AU" b="1" dirty="0"/>
              <a:t>Income Tax</a:t>
            </a:r>
            <a:r>
              <a:rPr lang="en-AU" dirty="0" smtClean="0"/>
              <a:t> </a:t>
            </a:r>
            <a:r>
              <a:rPr lang="en-AU" dirty="0"/>
              <a:t>20% </a:t>
            </a:r>
            <a:r>
              <a:rPr lang="en-AU" dirty="0" err="1"/>
              <a:t>p.a</a:t>
            </a:r>
            <a:r>
              <a:rPr lang="en-AU" dirty="0" smtClean="0"/>
              <a:t> </a:t>
            </a:r>
            <a:r>
              <a:rPr lang="en-AU" dirty="0"/>
              <a:t>262(1</a:t>
            </a:r>
            <a:r>
              <a:rPr lang="en-AU" dirty="0" smtClean="0"/>
              <a:t>)</a:t>
            </a:r>
          </a:p>
          <a:p>
            <a:r>
              <a:rPr lang="en-AU" dirty="0" smtClean="0"/>
              <a:t> </a:t>
            </a:r>
            <a:r>
              <a:rPr lang="en-AU" b="1" dirty="0"/>
              <a:t>Management fee/ withholding tax</a:t>
            </a:r>
            <a:r>
              <a:rPr lang="en-AU" dirty="0" smtClean="0"/>
              <a:t> </a:t>
            </a:r>
            <a:r>
              <a:rPr lang="en-AU" dirty="0"/>
              <a:t>20% </a:t>
            </a:r>
            <a:r>
              <a:rPr lang="en-AU" dirty="0" err="1"/>
              <a:t>p.a</a:t>
            </a:r>
            <a:r>
              <a:rPr lang="en-AU" dirty="0" smtClean="0"/>
              <a:t> </a:t>
            </a:r>
            <a:r>
              <a:rPr lang="en-AU" dirty="0"/>
              <a:t>196T(3)</a:t>
            </a:r>
            <a:r>
              <a:rPr lang="en-AU" dirty="0" smtClean="0"/>
              <a:t> </a:t>
            </a:r>
          </a:p>
          <a:p>
            <a:r>
              <a:rPr lang="en-AU" b="1" dirty="0" smtClean="0"/>
              <a:t>Salary </a:t>
            </a:r>
            <a:r>
              <a:rPr lang="en-AU" b="1" dirty="0"/>
              <a:t>and wages tax</a:t>
            </a:r>
            <a:r>
              <a:rPr lang="en-AU" dirty="0" smtClean="0"/>
              <a:t> </a:t>
            </a:r>
            <a:r>
              <a:rPr lang="en-AU" dirty="0"/>
              <a:t>20% flat </a:t>
            </a:r>
            <a:r>
              <a:rPr lang="en-AU" dirty="0" smtClean="0"/>
              <a:t>and 20</a:t>
            </a:r>
            <a:r>
              <a:rPr lang="en-AU" dirty="0"/>
              <a:t>% </a:t>
            </a:r>
            <a:r>
              <a:rPr lang="en-AU" dirty="0" err="1"/>
              <a:t>p.a</a:t>
            </a:r>
            <a:r>
              <a:rPr lang="en-AU" dirty="0" smtClean="0"/>
              <a:t> </a:t>
            </a:r>
            <a:r>
              <a:rPr lang="en-AU" dirty="0"/>
              <a:t>299G(8)(b)   </a:t>
            </a:r>
            <a:r>
              <a:rPr lang="en-AU" dirty="0" smtClean="0"/>
              <a:t>65H3</a:t>
            </a:r>
          </a:p>
          <a:p>
            <a:r>
              <a:rPr lang="en-AU" dirty="0" smtClean="0"/>
              <a:t> </a:t>
            </a:r>
            <a:r>
              <a:rPr lang="en-AU" b="1" dirty="0"/>
              <a:t>Dividend Withholding Tax</a:t>
            </a:r>
            <a:r>
              <a:rPr lang="en-AU" dirty="0" smtClean="0"/>
              <a:t> </a:t>
            </a:r>
            <a:r>
              <a:rPr lang="en-AU" dirty="0"/>
              <a:t>20% </a:t>
            </a:r>
            <a:r>
              <a:rPr lang="en-AU" dirty="0" err="1"/>
              <a:t>p.a</a:t>
            </a:r>
            <a:r>
              <a:rPr lang="en-AU" dirty="0" smtClean="0"/>
              <a:t> </a:t>
            </a:r>
            <a:r>
              <a:rPr lang="en-AU" dirty="0"/>
              <a:t>189C(3)  311E(4)(b)</a:t>
            </a:r>
            <a:r>
              <a:rPr lang="en-AU" dirty="0" smtClean="0"/>
              <a:t> </a:t>
            </a:r>
          </a:p>
          <a:p>
            <a:r>
              <a:rPr lang="en-AU" b="1" dirty="0" smtClean="0"/>
              <a:t>Interest </a:t>
            </a:r>
            <a:r>
              <a:rPr lang="en-AU" b="1" dirty="0"/>
              <a:t>Withholding Tax</a:t>
            </a:r>
            <a:r>
              <a:rPr lang="en-AU" dirty="0" smtClean="0"/>
              <a:t> </a:t>
            </a:r>
            <a:r>
              <a:rPr lang="en-AU" dirty="0"/>
              <a:t>20% </a:t>
            </a:r>
            <a:r>
              <a:rPr lang="en-AU" dirty="0" err="1"/>
              <a:t>p.a</a:t>
            </a:r>
            <a:r>
              <a:rPr lang="en-AU" dirty="0" smtClean="0"/>
              <a:t> </a:t>
            </a:r>
            <a:r>
              <a:rPr lang="en-AU" dirty="0"/>
              <a:t>312AE(5)</a:t>
            </a:r>
            <a:r>
              <a:rPr lang="en-AU" dirty="0" smtClean="0"/>
              <a:t> </a:t>
            </a:r>
          </a:p>
          <a:p>
            <a:r>
              <a:rPr lang="en-AU" b="1" dirty="0" smtClean="0"/>
              <a:t>Royalty </a:t>
            </a:r>
            <a:r>
              <a:rPr lang="en-AU" b="1" dirty="0"/>
              <a:t>Tax (non-resident)</a:t>
            </a:r>
            <a:r>
              <a:rPr lang="en-AU" dirty="0" smtClean="0"/>
              <a:t> </a:t>
            </a:r>
            <a:r>
              <a:rPr lang="en-AU" dirty="0"/>
              <a:t>20%pa</a:t>
            </a:r>
            <a:r>
              <a:rPr lang="en-AU" dirty="0" smtClean="0"/>
              <a:t> </a:t>
            </a:r>
            <a:r>
              <a:rPr lang="en-AU" dirty="0"/>
              <a:t>357(9)</a:t>
            </a:r>
            <a:r>
              <a:rPr lang="en-AU" dirty="0" smtClean="0"/>
              <a:t> </a:t>
            </a:r>
          </a:p>
          <a:p>
            <a:r>
              <a:rPr lang="en-AU" b="1" dirty="0" smtClean="0"/>
              <a:t>Foreign </a:t>
            </a:r>
            <a:r>
              <a:rPr lang="en-AU" b="1" dirty="0"/>
              <a:t>contractors  Tax</a:t>
            </a:r>
            <a:r>
              <a:rPr lang="en-AU" dirty="0" smtClean="0"/>
              <a:t> </a:t>
            </a:r>
            <a:r>
              <a:rPr lang="en-AU" dirty="0"/>
              <a:t>20% </a:t>
            </a:r>
            <a:r>
              <a:rPr lang="en-AU" dirty="0" err="1"/>
              <a:t>p.a</a:t>
            </a:r>
            <a:r>
              <a:rPr lang="en-AU" dirty="0" smtClean="0"/>
              <a:t> </a:t>
            </a:r>
            <a:r>
              <a:rPr lang="en-AU" dirty="0"/>
              <a:t>196F(6</a:t>
            </a:r>
            <a:r>
              <a:rPr lang="en-AU" dirty="0" smtClean="0"/>
              <a:t>)</a:t>
            </a:r>
          </a:p>
          <a:p>
            <a:r>
              <a:rPr lang="en-AU" dirty="0" smtClean="0"/>
              <a:t> </a:t>
            </a:r>
            <a:r>
              <a:rPr lang="en-AU" b="1" dirty="0"/>
              <a:t>Tax on Business Income &amp; Prescribed Royalty Payments </a:t>
            </a:r>
            <a:r>
              <a:rPr lang="en-AU" dirty="0" smtClean="0"/>
              <a:t> </a:t>
            </a:r>
            <a:r>
              <a:rPr lang="en-AU" dirty="0"/>
              <a:t>20% flat                                            20% </a:t>
            </a:r>
            <a:r>
              <a:rPr lang="en-AU" dirty="0" err="1"/>
              <a:t>p.a</a:t>
            </a:r>
            <a:r>
              <a:rPr lang="en-AU" dirty="0" smtClean="0"/>
              <a:t> </a:t>
            </a:r>
            <a:r>
              <a:rPr lang="en-AU" dirty="0"/>
              <a:t>284(1)(b)(</a:t>
            </a:r>
            <a:r>
              <a:rPr lang="en-AU" dirty="0" err="1"/>
              <a:t>i</a:t>
            </a:r>
            <a:r>
              <a:rPr lang="en-AU" dirty="0"/>
              <a:t>)  284(1)(b)(ii)</a:t>
            </a:r>
            <a:r>
              <a:rPr lang="en-AU" dirty="0" smtClean="0"/>
              <a:t> </a:t>
            </a:r>
          </a:p>
          <a:p>
            <a:r>
              <a:rPr lang="en-AU" b="1" dirty="0" smtClean="0"/>
              <a:t>Prescribed </a:t>
            </a:r>
            <a:r>
              <a:rPr lang="en-AU" b="1" dirty="0"/>
              <a:t>product (Withholding tax)</a:t>
            </a:r>
            <a:r>
              <a:rPr lang="en-AU" dirty="0" smtClean="0"/>
              <a:t> </a:t>
            </a:r>
            <a:r>
              <a:rPr lang="en-AU" dirty="0"/>
              <a:t>20%p.a   </a:t>
            </a:r>
            <a:r>
              <a:rPr lang="en-AU" dirty="0" smtClean="0"/>
              <a:t>and  </a:t>
            </a:r>
            <a:r>
              <a:rPr lang="en-AU" dirty="0"/>
              <a:t>20%p.a</a:t>
            </a:r>
            <a:r>
              <a:rPr lang="en-AU" dirty="0" smtClean="0"/>
              <a:t> </a:t>
            </a:r>
            <a:r>
              <a:rPr lang="en-AU" dirty="0"/>
              <a:t>185D(3)</a:t>
            </a:r>
            <a:r>
              <a:rPr lang="en-AU" dirty="0" smtClean="0"/>
              <a:t> </a:t>
            </a:r>
          </a:p>
          <a:p>
            <a:r>
              <a:rPr lang="en-AU" b="1" dirty="0" smtClean="0"/>
              <a:t>Advance </a:t>
            </a:r>
            <a:r>
              <a:rPr lang="en-AU" b="1" dirty="0"/>
              <a:t>Payment Tax - Mining &amp; Petroleum </a:t>
            </a:r>
            <a:r>
              <a:rPr lang="en-AU" b="1" dirty="0" err="1"/>
              <a:t>Companys</a:t>
            </a:r>
            <a:r>
              <a:rPr lang="en-AU" dirty="0" smtClean="0"/>
              <a:t> </a:t>
            </a:r>
            <a:r>
              <a:rPr lang="en-AU" dirty="0"/>
              <a:t>20% </a:t>
            </a:r>
            <a:r>
              <a:rPr lang="en-AU" dirty="0" err="1"/>
              <a:t>p.a</a:t>
            </a:r>
            <a:r>
              <a:rPr lang="en-AU" dirty="0" smtClean="0"/>
              <a:t> </a:t>
            </a:r>
            <a:r>
              <a:rPr lang="en-AU" dirty="0"/>
              <a:t>311AW(1)</a:t>
            </a:r>
            <a:r>
              <a:rPr lang="en-AU" dirty="0" smtClean="0"/>
              <a:t> </a:t>
            </a:r>
          </a:p>
          <a:p>
            <a:r>
              <a:rPr lang="en-AU" b="1" dirty="0" smtClean="0"/>
              <a:t>GST</a:t>
            </a:r>
            <a:r>
              <a:rPr lang="en-AU" dirty="0" smtClean="0"/>
              <a:t> </a:t>
            </a:r>
            <a:r>
              <a:rPr lang="en-AU" dirty="0"/>
              <a:t>10% flat </a:t>
            </a:r>
            <a:r>
              <a:rPr lang="en-AU" dirty="0" smtClean="0"/>
              <a:t> and  20</a:t>
            </a:r>
            <a:r>
              <a:rPr lang="en-AU" dirty="0"/>
              <a:t>% </a:t>
            </a:r>
            <a:r>
              <a:rPr lang="en-AU" dirty="0" err="1"/>
              <a:t>p.a</a:t>
            </a:r>
            <a:r>
              <a:rPr lang="en-AU" dirty="0" smtClean="0"/>
              <a:t> </a:t>
            </a:r>
            <a:r>
              <a:rPr lang="en-AU" dirty="0"/>
              <a:t>sec 85(1)</a:t>
            </a:r>
            <a:r>
              <a:rPr lang="en-AU" dirty="0" smtClean="0"/>
              <a:t> </a:t>
            </a:r>
          </a:p>
          <a:p>
            <a:r>
              <a:rPr lang="en-AU" b="1" dirty="0" smtClean="0"/>
              <a:t>Stamp </a:t>
            </a:r>
            <a:r>
              <a:rPr lang="en-AU" b="1" dirty="0"/>
              <a:t>Duty Assessed</a:t>
            </a:r>
            <a:r>
              <a:rPr lang="en-AU" dirty="0" smtClean="0"/>
              <a:t> </a:t>
            </a:r>
            <a:r>
              <a:rPr lang="en-AU" dirty="0"/>
              <a:t>20% p.a. (On both primary duty and penalty).</a:t>
            </a:r>
            <a:r>
              <a:rPr lang="en-AU" dirty="0" smtClean="0"/>
              <a:t> </a:t>
            </a:r>
            <a:r>
              <a:rPr lang="en-AU" dirty="0"/>
              <a:t>s20(4)(B)</a:t>
            </a:r>
            <a:r>
              <a:rPr lang="en-AU" dirty="0" smtClean="0"/>
              <a:t> </a:t>
            </a:r>
          </a:p>
        </p:txBody>
      </p:sp>
    </p:spTree>
    <p:extLst>
      <p:ext uri="{BB962C8B-B14F-4D97-AF65-F5344CB8AC3E}">
        <p14:creationId xmlns:p14="http://schemas.microsoft.com/office/powerpoint/2010/main" val="15440078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Section 299G(8)</a:t>
            </a:r>
            <a:endParaRPr lang="en-AU" dirty="0"/>
          </a:p>
        </p:txBody>
      </p:sp>
      <p:sp>
        <p:nvSpPr>
          <p:cNvPr id="3" name="Content Placeholder 2"/>
          <p:cNvSpPr>
            <a:spLocks noGrp="1"/>
          </p:cNvSpPr>
          <p:nvPr>
            <p:ph idx="1"/>
          </p:nvPr>
        </p:nvSpPr>
        <p:spPr>
          <a:xfrm>
            <a:off x="457200" y="1600200"/>
            <a:ext cx="8229600" cy="4853136"/>
          </a:xfrm>
        </p:spPr>
        <p:txBody>
          <a:bodyPr>
            <a:noAutofit/>
          </a:bodyPr>
          <a:lstStyle/>
          <a:p>
            <a:r>
              <a:rPr lang="en-AU" sz="1800" b="1" dirty="0"/>
              <a:t>(8) </a:t>
            </a:r>
            <a:r>
              <a:rPr lang="en-AU" sz="1800" dirty="0"/>
              <a:t>Where an amount (in this subsection referred to as the </a:t>
            </a:r>
            <a:r>
              <a:rPr lang="en-AU" sz="1800" b="1" dirty="0"/>
              <a:t>“principal amount”</a:t>
            </a:r>
            <a:r>
              <a:rPr lang="en-AU" sz="1800" dirty="0"/>
              <a:t>) payable to the Commissioner General by a group employer under this section remains unpaid after the expiration of the period within which it is required to be paid–</a:t>
            </a:r>
          </a:p>
          <a:p>
            <a:pPr>
              <a:buNone/>
            </a:pPr>
            <a:r>
              <a:rPr lang="en-AU" sz="1800" dirty="0" smtClean="0"/>
              <a:t>	(</a:t>
            </a:r>
            <a:r>
              <a:rPr lang="en-AU" sz="1800" i="1" dirty="0"/>
              <a:t>a</a:t>
            </a:r>
            <a:r>
              <a:rPr lang="en-AU" sz="1800" dirty="0"/>
              <a:t>)	the principal amount continues to be payable by the group </a:t>
            </a:r>
            <a:r>
              <a:rPr lang="en-AU" sz="1800" dirty="0" smtClean="0"/>
              <a:t>		employer </a:t>
            </a:r>
            <a:r>
              <a:rPr lang="en-AU" sz="1800" dirty="0"/>
              <a:t>to the Commissioner General; and</a:t>
            </a:r>
          </a:p>
          <a:p>
            <a:pPr>
              <a:buNone/>
            </a:pPr>
            <a:r>
              <a:rPr lang="en-AU" sz="1800" dirty="0" smtClean="0"/>
              <a:t>	(</a:t>
            </a:r>
            <a:r>
              <a:rPr lang="en-AU" sz="1800" i="1" dirty="0"/>
              <a:t>b</a:t>
            </a:r>
            <a:r>
              <a:rPr lang="en-AU" sz="1800" dirty="0"/>
              <a:t>)	the group employer is liable to pay to the Commissioner General </a:t>
            </a:r>
            <a:r>
              <a:rPr lang="en-AU" sz="1800" dirty="0" smtClean="0"/>
              <a:t>		additional </a:t>
            </a:r>
            <a:r>
              <a:rPr lang="en-AU" sz="1800" dirty="0"/>
              <a:t>tax by way of penalty being–</a:t>
            </a:r>
          </a:p>
          <a:p>
            <a:pPr>
              <a:buNone/>
            </a:pPr>
            <a:r>
              <a:rPr lang="en-AU" sz="1800" dirty="0" smtClean="0"/>
              <a:t>		(</a:t>
            </a:r>
            <a:r>
              <a:rPr lang="en-AU" sz="1800" dirty="0" err="1"/>
              <a:t>i</a:t>
            </a:r>
            <a:r>
              <a:rPr lang="en-AU" sz="1800" dirty="0"/>
              <a:t>)	an amount (in this subparagraph referred to as the </a:t>
            </a:r>
            <a:r>
              <a:rPr lang="en-AU" sz="1800" b="1" dirty="0"/>
              <a:t>“relevant </a:t>
            </a:r>
            <a:r>
              <a:rPr lang="en-AU" sz="1800" b="1" dirty="0" smtClean="0"/>
              <a:t>		penalty </a:t>
            </a:r>
            <a:r>
              <a:rPr lang="en-AU" sz="1800" b="1" dirty="0"/>
              <a:t>amount”</a:t>
            </a:r>
            <a:r>
              <a:rPr lang="en-AU" sz="1800" dirty="0"/>
              <a:t>) equal to 20% of the principal amount; and</a:t>
            </a:r>
          </a:p>
          <a:p>
            <a:pPr>
              <a:buNone/>
            </a:pPr>
            <a:r>
              <a:rPr lang="en-AU" sz="1800" dirty="0" smtClean="0"/>
              <a:t>		(</a:t>
            </a:r>
            <a:r>
              <a:rPr lang="en-AU" sz="1800" dirty="0"/>
              <a:t>ii)	an amount at the rate of 20% per annum of the sum of so much of </a:t>
            </a:r>
            <a:r>
              <a:rPr lang="en-AU" sz="1800" dirty="0" smtClean="0"/>
              <a:t>		the </a:t>
            </a:r>
            <a:r>
              <a:rPr lang="en-AU" sz="1800" dirty="0"/>
              <a:t>principal amount as remains unpaid and so much of the </a:t>
            </a:r>
            <a:r>
              <a:rPr lang="en-AU" sz="1800" dirty="0" smtClean="0"/>
              <a:t>		relevant </a:t>
            </a:r>
            <a:r>
              <a:rPr lang="en-AU" sz="1800" dirty="0"/>
              <a:t>penalty amount as remains unpaid, computed from the </a:t>
            </a:r>
            <a:r>
              <a:rPr lang="en-AU" sz="1800" dirty="0" smtClean="0"/>
              <a:t>		expiration </a:t>
            </a:r>
            <a:r>
              <a:rPr lang="en-AU" sz="1800" dirty="0"/>
              <a:t>of that period,</a:t>
            </a:r>
          </a:p>
          <a:p>
            <a:r>
              <a:rPr lang="en-AU" sz="1800" dirty="0"/>
              <a:t>but the Commissioner General </a:t>
            </a:r>
            <a:r>
              <a:rPr lang="en-AU" sz="1800" b="1" dirty="0"/>
              <a:t>may</a:t>
            </a:r>
            <a:r>
              <a:rPr lang="en-AU" sz="1800" dirty="0"/>
              <a:t>, in any case, for reasons he thinks sufficient, remit any additional tax payable under the provisions of this section.</a:t>
            </a:r>
          </a:p>
        </p:txBody>
      </p:sp>
    </p:spTree>
    <p:extLst>
      <p:ext uri="{BB962C8B-B14F-4D97-AF65-F5344CB8AC3E}">
        <p14:creationId xmlns:p14="http://schemas.microsoft.com/office/powerpoint/2010/main" val="11510484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Penalty Regime</a:t>
            </a:r>
            <a:endParaRPr lang="en-AU" dirty="0"/>
          </a:p>
        </p:txBody>
      </p:sp>
      <p:sp>
        <p:nvSpPr>
          <p:cNvPr id="6" name="Content Placeholder 5"/>
          <p:cNvSpPr>
            <a:spLocks noGrp="1"/>
          </p:cNvSpPr>
          <p:nvPr>
            <p:ph idx="1"/>
          </p:nvPr>
        </p:nvSpPr>
        <p:spPr/>
        <p:txBody>
          <a:bodyPr>
            <a:normAutofit/>
          </a:bodyPr>
          <a:lstStyle/>
          <a:p>
            <a:r>
              <a:rPr lang="en-AU" sz="3600" dirty="0"/>
              <a:t>The automatic imposition of additional charges for late payment is </a:t>
            </a:r>
            <a:r>
              <a:rPr lang="en-AU" sz="3600" dirty="0" smtClean="0"/>
              <a:t>a response</a:t>
            </a:r>
            <a:r>
              <a:rPr lang="en-AU" sz="3600" dirty="0"/>
              <a:t>, by way of legislation, aimed at encouraging payment by </a:t>
            </a:r>
            <a:r>
              <a:rPr lang="en-AU" sz="3600" dirty="0" smtClean="0"/>
              <a:t>the due </a:t>
            </a:r>
            <a:r>
              <a:rPr lang="en-AU" sz="3600" dirty="0"/>
              <a:t>date. The additional charges apply from the day </a:t>
            </a:r>
            <a:r>
              <a:rPr lang="en-AU" sz="3600" dirty="0" smtClean="0"/>
              <a:t>immediately following </a:t>
            </a:r>
            <a:r>
              <a:rPr lang="en-AU" sz="3600" dirty="0"/>
              <a:t>the day on which payment is due.</a:t>
            </a:r>
          </a:p>
        </p:txBody>
      </p:sp>
    </p:spTree>
    <p:extLst>
      <p:ext uri="{BB962C8B-B14F-4D97-AF65-F5344CB8AC3E}">
        <p14:creationId xmlns:p14="http://schemas.microsoft.com/office/powerpoint/2010/main" val="35731062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Regime</a:t>
            </a:r>
            <a:endParaRPr lang="en-AU" dirty="0"/>
          </a:p>
        </p:txBody>
      </p:sp>
      <p:sp>
        <p:nvSpPr>
          <p:cNvPr id="3" name="Content Placeholder 2"/>
          <p:cNvSpPr>
            <a:spLocks noGrp="1"/>
          </p:cNvSpPr>
          <p:nvPr>
            <p:ph idx="1"/>
          </p:nvPr>
        </p:nvSpPr>
        <p:spPr/>
        <p:txBody>
          <a:bodyPr>
            <a:normAutofit fontScale="92500" lnSpcReduction="20000"/>
          </a:bodyPr>
          <a:lstStyle/>
          <a:p>
            <a:r>
              <a:rPr lang="en-AU" dirty="0"/>
              <a:t>The additional charges for late </a:t>
            </a:r>
            <a:r>
              <a:rPr lang="en-AU" dirty="0" smtClean="0"/>
              <a:t>payment automatically are </a:t>
            </a:r>
            <a:r>
              <a:rPr lang="en-AU" dirty="0"/>
              <a:t>intended </a:t>
            </a:r>
            <a:r>
              <a:rPr lang="en-AU" dirty="0" smtClean="0"/>
              <a:t>to:</a:t>
            </a:r>
          </a:p>
          <a:p>
            <a:pPr marL="514350" indent="-514350">
              <a:buFont typeface="+mj-lt"/>
              <a:buAutoNum type="arabicPeriod"/>
            </a:pPr>
            <a:r>
              <a:rPr lang="en-AU" dirty="0" smtClean="0"/>
              <a:t>Encourage </a:t>
            </a:r>
            <a:r>
              <a:rPr lang="en-AU" dirty="0"/>
              <a:t>compliance with future </a:t>
            </a:r>
            <a:r>
              <a:rPr lang="en-AU" dirty="0" smtClean="0"/>
              <a:t>liabilities;</a:t>
            </a:r>
            <a:endParaRPr lang="en-AU" dirty="0"/>
          </a:p>
          <a:p>
            <a:pPr marL="514350" indent="-514350">
              <a:buFont typeface="+mj-lt"/>
              <a:buAutoNum type="arabicPeriod"/>
            </a:pPr>
            <a:r>
              <a:rPr lang="en-AU" dirty="0" smtClean="0"/>
              <a:t>Deny </a:t>
            </a:r>
            <a:r>
              <a:rPr lang="en-AU" dirty="0"/>
              <a:t>late payers any advantage over those who do pay on </a:t>
            </a:r>
            <a:r>
              <a:rPr lang="en-AU" dirty="0" smtClean="0"/>
              <a:t>time; </a:t>
            </a:r>
            <a:endParaRPr lang="en-AU" dirty="0"/>
          </a:p>
          <a:p>
            <a:pPr marL="514350" indent="-514350">
              <a:buFont typeface="+mj-lt"/>
              <a:buAutoNum type="arabicPeriod"/>
            </a:pPr>
            <a:r>
              <a:rPr lang="en-AU" dirty="0" smtClean="0"/>
              <a:t>Encourage debtors </a:t>
            </a:r>
            <a:r>
              <a:rPr lang="en-AU" dirty="0"/>
              <a:t>to organise their affairs in such a way as to enable them to </a:t>
            </a:r>
            <a:r>
              <a:rPr lang="en-AU" dirty="0" smtClean="0"/>
              <a:t>pay on time; and</a:t>
            </a:r>
          </a:p>
          <a:p>
            <a:pPr marL="514350" indent="-514350">
              <a:buFont typeface="+mj-lt"/>
              <a:buAutoNum type="arabicPeriod"/>
            </a:pPr>
            <a:r>
              <a:rPr lang="en-AU" dirty="0" smtClean="0"/>
              <a:t>Compensate the revenue for the loss suffered during the period the amounts were outstanding.</a:t>
            </a:r>
            <a:endParaRPr lang="en-AU" dirty="0"/>
          </a:p>
        </p:txBody>
      </p:sp>
    </p:spTree>
    <p:extLst>
      <p:ext uri="{BB962C8B-B14F-4D97-AF65-F5344CB8AC3E}">
        <p14:creationId xmlns:p14="http://schemas.microsoft.com/office/powerpoint/2010/main" val="17767190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Remission</a:t>
            </a:r>
            <a:endParaRPr lang="en-AU" dirty="0"/>
          </a:p>
        </p:txBody>
      </p:sp>
      <p:sp>
        <p:nvSpPr>
          <p:cNvPr id="3" name="Content Placeholder 2"/>
          <p:cNvSpPr>
            <a:spLocks noGrp="1"/>
          </p:cNvSpPr>
          <p:nvPr>
            <p:ph idx="1"/>
          </p:nvPr>
        </p:nvSpPr>
        <p:spPr/>
        <p:txBody>
          <a:bodyPr>
            <a:noAutofit/>
          </a:bodyPr>
          <a:lstStyle/>
          <a:p>
            <a:r>
              <a:rPr lang="en-AU" sz="3600" dirty="0"/>
              <a:t>However, the legislation acknowledges that situations </a:t>
            </a:r>
            <a:r>
              <a:rPr lang="en-AU" sz="3600" dirty="0" smtClean="0"/>
              <a:t>exist where </a:t>
            </a:r>
            <a:r>
              <a:rPr lang="en-AU" sz="3600" dirty="0"/>
              <a:t>it would be fair and reasonable for the additional charges to be</a:t>
            </a:r>
          </a:p>
          <a:p>
            <a:pPr>
              <a:buNone/>
            </a:pPr>
            <a:r>
              <a:rPr lang="en-AU" sz="3600" dirty="0" smtClean="0"/>
              <a:t>	remitted</a:t>
            </a:r>
            <a:r>
              <a:rPr lang="en-AU" sz="3600" dirty="0"/>
              <a:t>. </a:t>
            </a:r>
            <a:endParaRPr lang="en-AU" sz="3600" dirty="0" smtClean="0"/>
          </a:p>
          <a:p>
            <a:r>
              <a:rPr lang="en-AU" sz="3600" dirty="0" smtClean="0"/>
              <a:t>The CG </a:t>
            </a:r>
            <a:r>
              <a:rPr lang="en-AU" sz="3600" dirty="0"/>
              <a:t>has the discretion to remit the </a:t>
            </a:r>
            <a:r>
              <a:rPr lang="en-AU" sz="3600" dirty="0" smtClean="0"/>
              <a:t>additional charges </a:t>
            </a:r>
            <a:r>
              <a:rPr lang="en-AU" sz="3600" dirty="0"/>
              <a:t>in part or in full </a:t>
            </a:r>
            <a:r>
              <a:rPr lang="en-AU" sz="3600" b="1" dirty="0" smtClean="0"/>
              <a:t>for reasons she thinks sufficient.</a:t>
            </a:r>
            <a:endParaRPr lang="en-AU" sz="3600" b="1" dirty="0"/>
          </a:p>
        </p:txBody>
      </p:sp>
    </p:spTree>
    <p:extLst>
      <p:ext uri="{BB962C8B-B14F-4D97-AF65-F5344CB8AC3E}">
        <p14:creationId xmlns:p14="http://schemas.microsoft.com/office/powerpoint/2010/main" val="1393572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IRC Policy</a:t>
            </a:r>
            <a:endParaRPr lang="en-AU" dirty="0"/>
          </a:p>
        </p:txBody>
      </p:sp>
      <p:sp>
        <p:nvSpPr>
          <p:cNvPr id="3" name="Content Placeholder 2"/>
          <p:cNvSpPr>
            <a:spLocks noGrp="1"/>
          </p:cNvSpPr>
          <p:nvPr>
            <p:ph idx="1"/>
          </p:nvPr>
        </p:nvSpPr>
        <p:spPr/>
        <p:txBody>
          <a:bodyPr>
            <a:noAutofit/>
          </a:bodyPr>
          <a:lstStyle/>
          <a:p>
            <a:r>
              <a:rPr lang="en-AU" sz="3600" dirty="0"/>
              <a:t>A debtor has a right to request a remission of additional charges</a:t>
            </a:r>
            <a:r>
              <a:rPr lang="en-AU" sz="3600" dirty="0" smtClean="0"/>
              <a:t>.</a:t>
            </a:r>
          </a:p>
          <a:p>
            <a:r>
              <a:rPr lang="en-AU" sz="3600" dirty="0" smtClean="0"/>
              <a:t> Where the CG </a:t>
            </a:r>
            <a:r>
              <a:rPr lang="en-AU" sz="3600" dirty="0"/>
              <a:t>is satisfied that a remission of the additional charges </a:t>
            </a:r>
            <a:r>
              <a:rPr lang="en-AU" sz="3600" dirty="0" smtClean="0"/>
              <a:t>is warranted</a:t>
            </a:r>
            <a:r>
              <a:rPr lang="en-AU" sz="3600" dirty="0"/>
              <a:t>, they will be remitted, either in full or in part. </a:t>
            </a:r>
            <a:endParaRPr lang="en-AU" sz="3600" dirty="0" smtClean="0"/>
          </a:p>
          <a:p>
            <a:r>
              <a:rPr lang="en-AU" sz="3600" dirty="0" smtClean="0"/>
              <a:t>The </a:t>
            </a:r>
            <a:r>
              <a:rPr lang="en-AU" sz="3600" dirty="0"/>
              <a:t>onus is on </a:t>
            </a:r>
            <a:r>
              <a:rPr lang="en-AU" sz="3600" dirty="0" smtClean="0"/>
              <a:t>the debtor </a:t>
            </a:r>
            <a:r>
              <a:rPr lang="en-AU" sz="3600" dirty="0"/>
              <a:t>to demonstrate remission is warranted.</a:t>
            </a:r>
          </a:p>
        </p:txBody>
      </p:sp>
    </p:spTree>
    <p:extLst>
      <p:ext uri="{BB962C8B-B14F-4D97-AF65-F5344CB8AC3E}">
        <p14:creationId xmlns:p14="http://schemas.microsoft.com/office/powerpoint/2010/main" val="10962772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AU" dirty="0" smtClean="0"/>
              <a:t>IRC Policy</a:t>
            </a:r>
            <a:endParaRPr lang="en-AU" dirty="0"/>
          </a:p>
        </p:txBody>
      </p:sp>
      <p:sp>
        <p:nvSpPr>
          <p:cNvPr id="3" name="Content Placeholder 2"/>
          <p:cNvSpPr>
            <a:spLocks noGrp="1"/>
          </p:cNvSpPr>
          <p:nvPr>
            <p:ph idx="1"/>
          </p:nvPr>
        </p:nvSpPr>
        <p:spPr>
          <a:xfrm>
            <a:off x="457200" y="1268760"/>
            <a:ext cx="8229600" cy="5184576"/>
          </a:xfrm>
        </p:spPr>
        <p:txBody>
          <a:bodyPr>
            <a:noAutofit/>
          </a:bodyPr>
          <a:lstStyle/>
          <a:p>
            <a:r>
              <a:rPr lang="en-AU" sz="3600" dirty="0"/>
              <a:t>A decision on the request for remission will be made based </a:t>
            </a:r>
            <a:r>
              <a:rPr lang="en-AU" sz="3600" dirty="0" smtClean="0"/>
              <a:t>upon information </a:t>
            </a:r>
            <a:r>
              <a:rPr lang="en-AU" sz="3600" dirty="0"/>
              <a:t>provided by the debtor </a:t>
            </a:r>
            <a:r>
              <a:rPr lang="en-AU" sz="3600" dirty="0" smtClean="0"/>
              <a:t>and </a:t>
            </a:r>
            <a:r>
              <a:rPr lang="en-AU" sz="3600" dirty="0"/>
              <a:t>from any other information available to the </a:t>
            </a:r>
            <a:r>
              <a:rPr lang="en-AU" sz="3600" dirty="0" smtClean="0"/>
              <a:t>Commissioner. </a:t>
            </a:r>
          </a:p>
          <a:p>
            <a:r>
              <a:rPr lang="en-AU" sz="3600" dirty="0" smtClean="0"/>
              <a:t>The </a:t>
            </a:r>
            <a:r>
              <a:rPr lang="en-AU" sz="3600" dirty="0"/>
              <a:t>Commissioner will not remit any of the </a:t>
            </a:r>
            <a:r>
              <a:rPr lang="en-AU" sz="3600" dirty="0" smtClean="0"/>
              <a:t>additional charges </a:t>
            </a:r>
            <a:r>
              <a:rPr lang="en-AU" sz="3600" dirty="0"/>
              <a:t>if there is insufficient relevant information to make a decision.</a:t>
            </a:r>
          </a:p>
        </p:txBody>
      </p:sp>
    </p:spTree>
    <p:extLst>
      <p:ext uri="{BB962C8B-B14F-4D97-AF65-F5344CB8AC3E}">
        <p14:creationId xmlns:p14="http://schemas.microsoft.com/office/powerpoint/2010/main" val="2953230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Commissioner of Taxation</a:t>
            </a:r>
            <a:endParaRPr lang="en-AU" dirty="0"/>
          </a:p>
        </p:txBody>
      </p:sp>
      <p:sp>
        <p:nvSpPr>
          <p:cNvPr id="3" name="Content Placeholder 2"/>
          <p:cNvSpPr>
            <a:spLocks noGrp="1"/>
          </p:cNvSpPr>
          <p:nvPr>
            <p:ph idx="1"/>
          </p:nvPr>
        </p:nvSpPr>
        <p:spPr/>
        <p:txBody>
          <a:bodyPr/>
          <a:lstStyle/>
          <a:p>
            <a:r>
              <a:rPr lang="en-AU" dirty="0" smtClean="0"/>
              <a:t>Budget expectations on the IRC for 2014</a:t>
            </a:r>
          </a:p>
          <a:p>
            <a:r>
              <a:rPr lang="en-AU" dirty="0" smtClean="0"/>
              <a:t>Government initiatives on bank accounts</a:t>
            </a:r>
          </a:p>
          <a:p>
            <a:r>
              <a:rPr lang="en-AU" dirty="0" smtClean="0"/>
              <a:t>Whole of Government initiatives; IPA/TIN registrations</a:t>
            </a:r>
          </a:p>
          <a:p>
            <a:r>
              <a:rPr lang="en-AU" dirty="0" smtClean="0"/>
              <a:t>Focus on unregistered agents</a:t>
            </a:r>
          </a:p>
          <a:p>
            <a:r>
              <a:rPr lang="en-AU" dirty="0" smtClean="0"/>
              <a:t>Ongoing implementation of RASII </a:t>
            </a:r>
            <a:endParaRPr lang="en-AU" dirty="0"/>
          </a:p>
        </p:txBody>
      </p:sp>
    </p:spTree>
    <p:extLst>
      <p:ext uri="{BB962C8B-B14F-4D97-AF65-F5344CB8AC3E}">
        <p14:creationId xmlns:p14="http://schemas.microsoft.com/office/powerpoint/2010/main" val="27249017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lstStyle/>
          <a:p>
            <a:r>
              <a:rPr lang="en-AU" dirty="0" smtClean="0"/>
              <a:t>Penalty Policy</a:t>
            </a:r>
            <a:endParaRPr lang="en-AU" dirty="0"/>
          </a:p>
        </p:txBody>
      </p:sp>
      <p:sp>
        <p:nvSpPr>
          <p:cNvPr id="3" name="Content Placeholder 2"/>
          <p:cNvSpPr>
            <a:spLocks noGrp="1"/>
          </p:cNvSpPr>
          <p:nvPr>
            <p:ph idx="1"/>
          </p:nvPr>
        </p:nvSpPr>
        <p:spPr>
          <a:xfrm>
            <a:off x="539552" y="1484784"/>
            <a:ext cx="8229600" cy="5030019"/>
          </a:xfrm>
        </p:spPr>
        <p:txBody>
          <a:bodyPr>
            <a:normAutofit/>
          </a:bodyPr>
          <a:lstStyle/>
          <a:p>
            <a:r>
              <a:rPr lang="en-AU" sz="4000" dirty="0"/>
              <a:t>The Commissioner will </a:t>
            </a:r>
            <a:r>
              <a:rPr lang="en-AU" sz="4000" dirty="0" smtClean="0"/>
              <a:t>consider:</a:t>
            </a:r>
          </a:p>
          <a:p>
            <a:pPr lvl="1"/>
            <a:r>
              <a:rPr lang="en-AU" sz="4000" dirty="0" smtClean="0"/>
              <a:t> </a:t>
            </a:r>
            <a:r>
              <a:rPr lang="en-AU" sz="4000" dirty="0"/>
              <a:t>all of the factors put forward by a </a:t>
            </a:r>
            <a:r>
              <a:rPr lang="en-AU" sz="4000" dirty="0" smtClean="0"/>
              <a:t>debtor in </a:t>
            </a:r>
            <a:r>
              <a:rPr lang="en-AU" sz="4000" dirty="0"/>
              <a:t>the request for remission, </a:t>
            </a:r>
            <a:endParaRPr lang="en-AU" sz="4000" dirty="0" smtClean="0"/>
          </a:p>
          <a:p>
            <a:pPr lvl="1"/>
            <a:r>
              <a:rPr lang="en-AU" sz="4000" dirty="0" smtClean="0"/>
              <a:t>their </a:t>
            </a:r>
            <a:r>
              <a:rPr lang="en-AU" sz="4000" dirty="0"/>
              <a:t>effect upon late payment </a:t>
            </a:r>
            <a:r>
              <a:rPr lang="en-AU" sz="4000" dirty="0" smtClean="0"/>
              <a:t>and</a:t>
            </a:r>
          </a:p>
          <a:p>
            <a:pPr lvl="1"/>
            <a:r>
              <a:rPr lang="en-AU" sz="4000" dirty="0" smtClean="0"/>
              <a:t> </a:t>
            </a:r>
            <a:r>
              <a:rPr lang="en-AU" sz="4000" dirty="0"/>
              <a:t>the </a:t>
            </a:r>
            <a:r>
              <a:rPr lang="en-AU" sz="4000" dirty="0" smtClean="0"/>
              <a:t>steps taken </a:t>
            </a:r>
            <a:r>
              <a:rPr lang="en-AU" sz="4000" dirty="0"/>
              <a:t>to alleviate the delay in payment. </a:t>
            </a:r>
            <a:endParaRPr lang="en-AU" sz="4000" dirty="0" smtClean="0"/>
          </a:p>
          <a:p>
            <a:pPr>
              <a:buNone/>
            </a:pPr>
            <a:endParaRPr lang="en-AU" dirty="0"/>
          </a:p>
        </p:txBody>
      </p:sp>
    </p:spTree>
    <p:extLst>
      <p:ext uri="{BB962C8B-B14F-4D97-AF65-F5344CB8AC3E}">
        <p14:creationId xmlns:p14="http://schemas.microsoft.com/office/powerpoint/2010/main" val="15088259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Policy</a:t>
            </a:r>
            <a:endParaRPr lang="en-AU" dirty="0"/>
          </a:p>
        </p:txBody>
      </p:sp>
      <p:sp>
        <p:nvSpPr>
          <p:cNvPr id="3" name="Content Placeholder 2"/>
          <p:cNvSpPr>
            <a:spLocks noGrp="1"/>
          </p:cNvSpPr>
          <p:nvPr>
            <p:ph idx="1"/>
          </p:nvPr>
        </p:nvSpPr>
        <p:spPr/>
        <p:txBody>
          <a:bodyPr/>
          <a:lstStyle/>
          <a:p>
            <a:r>
              <a:rPr lang="en-AU" sz="4000" dirty="0" smtClean="0"/>
              <a:t>Remission would not be considered if the debtor were to rely on general grounds for the request</a:t>
            </a:r>
          </a:p>
          <a:p>
            <a:r>
              <a:rPr lang="en-AU" sz="4000" dirty="0" smtClean="0"/>
              <a:t> nor would it be considered if the debtor were to rely on factors that could only be remotely linked to the late payment.</a:t>
            </a:r>
          </a:p>
          <a:p>
            <a:endParaRPr lang="en-AU" dirty="0"/>
          </a:p>
        </p:txBody>
      </p:sp>
    </p:spTree>
    <p:extLst>
      <p:ext uri="{BB962C8B-B14F-4D97-AF65-F5344CB8AC3E}">
        <p14:creationId xmlns:p14="http://schemas.microsoft.com/office/powerpoint/2010/main" val="28731493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Policy</a:t>
            </a:r>
            <a:endParaRPr lang="en-AU" dirty="0"/>
          </a:p>
        </p:txBody>
      </p:sp>
      <p:sp>
        <p:nvSpPr>
          <p:cNvPr id="3" name="Content Placeholder 2"/>
          <p:cNvSpPr>
            <a:spLocks noGrp="1"/>
          </p:cNvSpPr>
          <p:nvPr>
            <p:ph idx="1"/>
          </p:nvPr>
        </p:nvSpPr>
        <p:spPr/>
        <p:txBody>
          <a:bodyPr>
            <a:normAutofit/>
          </a:bodyPr>
          <a:lstStyle/>
          <a:p>
            <a:r>
              <a:rPr lang="en-AU" dirty="0"/>
              <a:t>A debtor may be able to demonstrate that the cash flow difficulties </a:t>
            </a:r>
            <a:r>
              <a:rPr lang="en-AU" dirty="0" smtClean="0"/>
              <a:t>they are </a:t>
            </a:r>
            <a:r>
              <a:rPr lang="en-AU" dirty="0"/>
              <a:t>experiencing were due to factors beyond their control and </a:t>
            </a:r>
            <a:r>
              <a:rPr lang="en-AU" dirty="0" smtClean="0"/>
              <a:t>clearly could </a:t>
            </a:r>
            <a:r>
              <a:rPr lang="en-AU" dirty="0"/>
              <a:t>not be predicted</a:t>
            </a:r>
            <a:r>
              <a:rPr lang="en-AU" dirty="0" smtClean="0"/>
              <a:t>.</a:t>
            </a:r>
          </a:p>
          <a:p>
            <a:r>
              <a:rPr lang="en-AU" dirty="0"/>
              <a:t>In considering any remission of penalty tax, it </a:t>
            </a:r>
            <a:r>
              <a:rPr lang="en-AU" dirty="0" smtClean="0"/>
              <a:t>is also </a:t>
            </a:r>
            <a:r>
              <a:rPr lang="en-AU" dirty="0"/>
              <a:t>necessary to consider what steps were taken, if any, to relieve </a:t>
            </a:r>
            <a:r>
              <a:rPr lang="en-AU" dirty="0" smtClean="0"/>
              <a:t>the effects </a:t>
            </a:r>
            <a:r>
              <a:rPr lang="en-AU" dirty="0"/>
              <a:t>of the circumstances causing the late payment.</a:t>
            </a:r>
          </a:p>
        </p:txBody>
      </p:sp>
    </p:spTree>
    <p:extLst>
      <p:ext uri="{BB962C8B-B14F-4D97-AF65-F5344CB8AC3E}">
        <p14:creationId xmlns:p14="http://schemas.microsoft.com/office/powerpoint/2010/main" val="5647529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Policy</a:t>
            </a:r>
            <a:endParaRPr lang="en-AU" dirty="0"/>
          </a:p>
        </p:txBody>
      </p:sp>
      <p:sp>
        <p:nvSpPr>
          <p:cNvPr id="3" name="Content Placeholder 2"/>
          <p:cNvSpPr>
            <a:spLocks noGrp="1"/>
          </p:cNvSpPr>
          <p:nvPr>
            <p:ph idx="1"/>
          </p:nvPr>
        </p:nvSpPr>
        <p:spPr/>
        <p:txBody>
          <a:bodyPr>
            <a:normAutofit/>
          </a:bodyPr>
          <a:lstStyle/>
          <a:p>
            <a:r>
              <a:rPr lang="en-AU" sz="4000" dirty="0"/>
              <a:t>General statements such as adverse business conditions affecting </a:t>
            </a:r>
            <a:r>
              <a:rPr lang="en-AU" sz="4000" dirty="0" smtClean="0"/>
              <a:t>an industry</a:t>
            </a:r>
            <a:r>
              <a:rPr lang="en-AU" sz="4000" dirty="0"/>
              <a:t>, general economic downturn or fluctuations of </a:t>
            </a:r>
            <a:r>
              <a:rPr lang="en-AU" sz="4000" dirty="0" smtClean="0"/>
              <a:t>currency exchange </a:t>
            </a:r>
            <a:r>
              <a:rPr lang="en-AU" sz="4000" dirty="0"/>
              <a:t>rates </a:t>
            </a:r>
            <a:r>
              <a:rPr lang="en-AU" sz="4000" b="1" dirty="0"/>
              <a:t>would not </a:t>
            </a:r>
            <a:r>
              <a:rPr lang="en-AU" sz="4000" dirty="0"/>
              <a:t>be an acceptable basis for remission</a:t>
            </a:r>
          </a:p>
        </p:txBody>
      </p:sp>
    </p:spTree>
    <p:extLst>
      <p:ext uri="{BB962C8B-B14F-4D97-AF65-F5344CB8AC3E}">
        <p14:creationId xmlns:p14="http://schemas.microsoft.com/office/powerpoint/2010/main" val="16661794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Policy - example</a:t>
            </a:r>
            <a:endParaRPr lang="en-AU" dirty="0"/>
          </a:p>
        </p:txBody>
      </p:sp>
      <p:sp>
        <p:nvSpPr>
          <p:cNvPr id="3" name="Content Placeholder 2"/>
          <p:cNvSpPr>
            <a:spLocks noGrp="1"/>
          </p:cNvSpPr>
          <p:nvPr>
            <p:ph idx="1"/>
          </p:nvPr>
        </p:nvSpPr>
        <p:spPr/>
        <p:txBody>
          <a:bodyPr>
            <a:normAutofit lnSpcReduction="10000"/>
          </a:bodyPr>
          <a:lstStyle/>
          <a:p>
            <a:r>
              <a:rPr lang="en-AU" sz="3600" dirty="0" smtClean="0"/>
              <a:t>A positive argument for remission might be:</a:t>
            </a:r>
          </a:p>
          <a:p>
            <a:pPr lvl="1"/>
            <a:r>
              <a:rPr lang="en-AU" sz="3600" dirty="0" smtClean="0"/>
              <a:t>The sudden collapse of a banking institution would have significant ramifications on the ability to pay on time if the majority of the debtor's funds were held on deposit with the institution.</a:t>
            </a:r>
            <a:endParaRPr lang="en-AU" sz="3600" dirty="0"/>
          </a:p>
        </p:txBody>
      </p:sp>
    </p:spTree>
    <p:extLst>
      <p:ext uri="{BB962C8B-B14F-4D97-AF65-F5344CB8AC3E}">
        <p14:creationId xmlns:p14="http://schemas.microsoft.com/office/powerpoint/2010/main" val="39391171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Penalty Policy - example</a:t>
            </a:r>
            <a:endParaRPr lang="en-AU" dirty="0"/>
          </a:p>
        </p:txBody>
      </p:sp>
      <p:sp>
        <p:nvSpPr>
          <p:cNvPr id="3" name="Content Placeholder 2"/>
          <p:cNvSpPr>
            <a:spLocks noGrp="1"/>
          </p:cNvSpPr>
          <p:nvPr>
            <p:ph idx="1"/>
          </p:nvPr>
        </p:nvSpPr>
        <p:spPr/>
        <p:txBody>
          <a:bodyPr>
            <a:normAutofit fontScale="92500"/>
          </a:bodyPr>
          <a:lstStyle/>
          <a:p>
            <a:r>
              <a:rPr lang="en-AU" dirty="0" smtClean="0"/>
              <a:t>In contrast, debtors who choose not to pay a taxation liability or use available funds to acquire assets or to pay other creditors basically delay payment of the tax debt by their own action. </a:t>
            </a:r>
          </a:p>
          <a:p>
            <a:r>
              <a:rPr lang="en-AU" dirty="0" smtClean="0"/>
              <a:t>Steps a debtor has, or could have, taken to realise assets, seek finance to meet taxation debts or to direct funds from income or cash flow are all relevant considerations in deciding whether a debtor deserves remission of penalty tax.</a:t>
            </a:r>
          </a:p>
        </p:txBody>
      </p:sp>
    </p:spTree>
    <p:extLst>
      <p:ext uri="{BB962C8B-B14F-4D97-AF65-F5344CB8AC3E}">
        <p14:creationId xmlns:p14="http://schemas.microsoft.com/office/powerpoint/2010/main" val="18595415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4638"/>
            <a:ext cx="8003232" cy="706090"/>
          </a:xfrm>
        </p:spPr>
        <p:txBody>
          <a:bodyPr>
            <a:normAutofit fontScale="90000"/>
          </a:bodyPr>
          <a:lstStyle/>
          <a:p>
            <a:r>
              <a:rPr lang="en-AU" dirty="0" smtClean="0"/>
              <a:t>Penalty Policy</a:t>
            </a:r>
            <a:endParaRPr lang="en-AU" dirty="0"/>
          </a:p>
        </p:txBody>
      </p:sp>
      <p:sp>
        <p:nvSpPr>
          <p:cNvPr id="3" name="Content Placeholder 2"/>
          <p:cNvSpPr>
            <a:spLocks noGrp="1"/>
          </p:cNvSpPr>
          <p:nvPr>
            <p:ph idx="1"/>
          </p:nvPr>
        </p:nvSpPr>
        <p:spPr>
          <a:xfrm>
            <a:off x="539552" y="1268760"/>
            <a:ext cx="8157592" cy="5328592"/>
          </a:xfrm>
        </p:spPr>
        <p:txBody>
          <a:bodyPr>
            <a:noAutofit/>
          </a:bodyPr>
          <a:lstStyle/>
          <a:p>
            <a:r>
              <a:rPr lang="en-AU" dirty="0" smtClean="0"/>
              <a:t>You would be expected to have taken all reasonable action possible, promptly, in an attempt to lessen the severity of the circumstances as they affected the inability to pay by the due date and beyond.</a:t>
            </a:r>
          </a:p>
          <a:p>
            <a:r>
              <a:rPr lang="en-AU" dirty="0" smtClean="0"/>
              <a:t>Not only must the exercise of the power to remit be fair to the debtor concerned, it must be fair to the whole community.</a:t>
            </a:r>
          </a:p>
          <a:p>
            <a:r>
              <a:rPr lang="en-AU" dirty="0" smtClean="0"/>
              <a:t>The CG will take the good payment history of the debtor into account.</a:t>
            </a:r>
            <a:endParaRPr lang="en-AU" dirty="0"/>
          </a:p>
        </p:txBody>
      </p:sp>
    </p:spTree>
    <p:extLst>
      <p:ext uri="{BB962C8B-B14F-4D97-AF65-F5344CB8AC3E}">
        <p14:creationId xmlns:p14="http://schemas.microsoft.com/office/powerpoint/2010/main" val="1355204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points</a:t>
            </a:r>
            <a:endParaRPr lang="en-AU" dirty="0"/>
          </a:p>
        </p:txBody>
      </p:sp>
      <p:sp>
        <p:nvSpPr>
          <p:cNvPr id="3" name="Content Placeholder 2"/>
          <p:cNvSpPr>
            <a:spLocks noGrp="1"/>
          </p:cNvSpPr>
          <p:nvPr>
            <p:ph idx="1"/>
          </p:nvPr>
        </p:nvSpPr>
        <p:spPr/>
        <p:txBody>
          <a:bodyPr>
            <a:noAutofit/>
          </a:bodyPr>
          <a:lstStyle/>
          <a:p>
            <a:pPr marL="0" marR="0" indent="0">
              <a:spcBef>
                <a:spcPts val="0"/>
              </a:spcBef>
              <a:spcAft>
                <a:spcPts val="0"/>
              </a:spcAft>
              <a:buNone/>
            </a:pPr>
            <a:r>
              <a:rPr lang="en-US" sz="4000" dirty="0" smtClean="0">
                <a:latin typeface="Times New Roman"/>
                <a:ea typeface="Times New Roman"/>
              </a:rPr>
              <a:t>1</a:t>
            </a:r>
            <a:r>
              <a:rPr lang="en-US" sz="3600" dirty="0" smtClean="0">
                <a:latin typeface="Times New Roman"/>
                <a:ea typeface="Times New Roman"/>
              </a:rPr>
              <a:t>.   	</a:t>
            </a:r>
            <a:r>
              <a:rPr lang="en-US" sz="3600" dirty="0" smtClean="0">
                <a:latin typeface="Tahoma"/>
                <a:ea typeface="Times New Roman"/>
                <a:cs typeface="Times New Roman"/>
              </a:rPr>
              <a:t>Immediate focus on late 	payment and late </a:t>
            </a:r>
            <a:r>
              <a:rPr lang="en-US" sz="3600" smtClean="0">
                <a:latin typeface="Tahoma"/>
                <a:ea typeface="Times New Roman"/>
                <a:cs typeface="Times New Roman"/>
              </a:rPr>
              <a:t>lodgement;</a:t>
            </a:r>
            <a:endParaRPr lang="en-US" sz="3600" dirty="0" smtClean="0">
              <a:latin typeface="Tahoma"/>
              <a:ea typeface="Times New Roman"/>
              <a:cs typeface="Times New Roman"/>
            </a:endParaRPr>
          </a:p>
          <a:p>
            <a:pPr marL="514350" marR="0" indent="-514350">
              <a:spcBef>
                <a:spcPts val="0"/>
              </a:spcBef>
              <a:spcAft>
                <a:spcPts val="0"/>
              </a:spcAft>
              <a:buAutoNum type="arabicPeriod" startAt="2"/>
            </a:pPr>
            <a:r>
              <a:rPr lang="en-US" sz="3600" dirty="0" smtClean="0">
                <a:latin typeface="Tahoma"/>
                <a:ea typeface="Times New Roman"/>
                <a:cs typeface="Times New Roman"/>
              </a:rPr>
              <a:t>   Computer generated penalties; </a:t>
            </a:r>
          </a:p>
          <a:p>
            <a:pPr marL="514350" marR="0" indent="-514350">
              <a:spcBef>
                <a:spcPts val="0"/>
              </a:spcBef>
              <a:spcAft>
                <a:spcPts val="0"/>
              </a:spcAft>
              <a:buAutoNum type="arabicPeriod" startAt="2"/>
            </a:pPr>
            <a:r>
              <a:rPr lang="en-US" sz="3600" dirty="0" smtClean="0">
                <a:latin typeface="Tahoma"/>
                <a:ea typeface="Times New Roman"/>
                <a:cs typeface="Times New Roman"/>
              </a:rPr>
              <a:t>  	Written request will be required 	before consideration of remission; </a:t>
            </a:r>
          </a:p>
          <a:p>
            <a:pPr marL="0" marR="0" indent="0">
              <a:spcBef>
                <a:spcPts val="0"/>
              </a:spcBef>
              <a:spcAft>
                <a:spcPts val="0"/>
              </a:spcAft>
              <a:buNone/>
            </a:pPr>
            <a:r>
              <a:rPr lang="en-US" sz="3600" dirty="0" smtClean="0">
                <a:latin typeface="Tahoma"/>
                <a:ea typeface="Times New Roman"/>
                <a:cs typeface="Times New Roman"/>
              </a:rPr>
              <a:t> 4.	Tax Circular will be issued in due 	course.</a:t>
            </a:r>
            <a:endParaRPr lang="en-US" sz="3600" dirty="0">
              <a:latin typeface="Times New Roman"/>
              <a:ea typeface="Times New Roman"/>
            </a:endParaRPr>
          </a:p>
        </p:txBody>
      </p:sp>
    </p:spTree>
    <p:extLst>
      <p:ext uri="{BB962C8B-B14F-4D97-AF65-F5344CB8AC3E}">
        <p14:creationId xmlns:p14="http://schemas.microsoft.com/office/powerpoint/2010/main" val="23647056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Refunds</a:t>
            </a:r>
            <a:endParaRPr lang="en-AU" dirty="0"/>
          </a:p>
        </p:txBody>
      </p:sp>
      <p:sp>
        <p:nvSpPr>
          <p:cNvPr id="3" name="Content Placeholder 2"/>
          <p:cNvSpPr>
            <a:spLocks noGrp="1"/>
          </p:cNvSpPr>
          <p:nvPr>
            <p:ph idx="1"/>
          </p:nvPr>
        </p:nvSpPr>
        <p:spPr/>
        <p:txBody>
          <a:bodyPr/>
          <a:lstStyle/>
          <a:p>
            <a:r>
              <a:rPr lang="en-AU" dirty="0" smtClean="0"/>
              <a:t>Administrative changes</a:t>
            </a:r>
            <a:endParaRPr lang="en-AU" dirty="0"/>
          </a:p>
        </p:txBody>
      </p:sp>
    </p:spTree>
    <p:extLst>
      <p:ext uri="{BB962C8B-B14F-4D97-AF65-F5344CB8AC3E}">
        <p14:creationId xmlns:p14="http://schemas.microsoft.com/office/powerpoint/2010/main" val="35457408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Morning Tea</a:t>
            </a:r>
            <a:endParaRPr lang="en-AU" dirty="0"/>
          </a:p>
        </p:txBody>
      </p:sp>
      <p:sp>
        <p:nvSpPr>
          <p:cNvPr id="3" name="Subtitle 2"/>
          <p:cNvSpPr>
            <a:spLocks noGrp="1"/>
          </p:cNvSpPr>
          <p:nvPr>
            <p:ph type="subTitle" idx="1"/>
          </p:nvPr>
        </p:nvSpPr>
        <p:spPr/>
        <p:txBody>
          <a:bodyPr/>
          <a:lstStyle/>
          <a:p>
            <a:r>
              <a:rPr lang="en-AU" dirty="0" smtClean="0"/>
              <a:t>enjoy</a:t>
            </a:r>
            <a:endParaRPr lang="en-AU" dirty="0"/>
          </a:p>
        </p:txBody>
      </p:sp>
    </p:spTree>
    <p:extLst>
      <p:ext uri="{BB962C8B-B14F-4D97-AF65-F5344CB8AC3E}">
        <p14:creationId xmlns:p14="http://schemas.microsoft.com/office/powerpoint/2010/main" val="3386454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RC logocut"/>
          <p:cNvPicPr>
            <a:picLocks noChangeAspect="1"/>
          </p:cNvPicPr>
          <p:nvPr/>
        </p:nvPicPr>
        <p:blipFill>
          <a:blip r:embed="rId2" cstate="print"/>
          <a:srcRect/>
          <a:stretch>
            <a:fillRect/>
          </a:stretch>
        </p:blipFill>
        <p:spPr bwMode="auto">
          <a:xfrm>
            <a:off x="7342187" y="548680"/>
            <a:ext cx="1801813" cy="1719263"/>
          </a:xfrm>
          <a:prstGeom prst="rect">
            <a:avLst/>
          </a:prstGeom>
          <a:noFill/>
        </p:spPr>
      </p:pic>
      <p:pic>
        <p:nvPicPr>
          <p:cNvPr id="4" name="Picture 2" descr="C:\Documents and Settings\rachel.amene-leana\My Documents\My Pictures\IRC Background4.jpg"/>
          <p:cNvPicPr>
            <a:picLocks noChangeAspect="1" noChangeArrowheads="1"/>
          </p:cNvPicPr>
          <p:nvPr/>
        </p:nvPicPr>
        <p:blipFill>
          <a:blip r:embed="rId3" cstate="print"/>
          <a:srcRect t="2658" r="30223" b="1647"/>
          <a:stretch>
            <a:fillRect/>
          </a:stretch>
        </p:blipFill>
        <p:spPr bwMode="auto">
          <a:xfrm>
            <a:off x="-36512" y="-2696"/>
            <a:ext cx="6696744" cy="6860696"/>
          </a:xfrm>
          <a:prstGeom prst="rect">
            <a:avLst/>
          </a:prstGeom>
          <a:noFill/>
        </p:spPr>
      </p:pic>
      <p:sp>
        <p:nvSpPr>
          <p:cNvPr id="6" name="Flowchart: Stored Data 5"/>
          <p:cNvSpPr/>
          <p:nvPr/>
        </p:nvSpPr>
        <p:spPr>
          <a:xfrm>
            <a:off x="0" y="611759"/>
            <a:ext cx="8028384" cy="1728192"/>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500" b="1" dirty="0" smtClean="0">
                <a:effectLst>
                  <a:outerShdw blurRad="38100" dist="38100" dir="2700000" algn="tl">
                    <a:srgbClr val="000000">
                      <a:alpha val="43137"/>
                    </a:srgbClr>
                  </a:outerShdw>
                </a:effectLst>
              </a:rPr>
              <a:t>IRC SIGTAS Implementation</a:t>
            </a:r>
          </a:p>
          <a:p>
            <a:endParaRPr lang="en-US" sz="1500" b="1" dirty="0" smtClean="0">
              <a:effectLst>
                <a:outerShdw blurRad="38100" dist="38100" dir="2700000" algn="tl">
                  <a:srgbClr val="000000">
                    <a:alpha val="43137"/>
                  </a:srgbClr>
                </a:outerShdw>
              </a:effectLst>
            </a:endParaRPr>
          </a:p>
          <a:p>
            <a:pPr algn="ctr"/>
            <a:r>
              <a:rPr lang="en-US" sz="2000" b="1" i="1" dirty="0" smtClean="0">
                <a:effectLst>
                  <a:outerShdw blurRad="38100" dist="38100" dir="2700000" algn="tl">
                    <a:srgbClr val="000000">
                      <a:alpha val="43137"/>
                    </a:srgbClr>
                  </a:outerShdw>
                </a:effectLst>
              </a:rPr>
              <a:t>Standard Integrated Government Tax Administration System</a:t>
            </a:r>
          </a:p>
          <a:p>
            <a:pPr algn="ctr"/>
            <a:endParaRPr lang="en-US" sz="1000" b="1" i="1" dirty="0" smtClean="0">
              <a:effectLst>
                <a:outerShdw blurRad="38100" dist="38100" dir="2700000" algn="tl">
                  <a:srgbClr val="000000">
                    <a:alpha val="43137"/>
                  </a:srgbClr>
                </a:outerShdw>
              </a:effectLst>
            </a:endParaRPr>
          </a:p>
        </p:txBody>
      </p:sp>
      <p:sp>
        <p:nvSpPr>
          <p:cNvPr id="8" name="Rectangle 7"/>
          <p:cNvSpPr/>
          <p:nvPr/>
        </p:nvSpPr>
        <p:spPr>
          <a:xfrm>
            <a:off x="6573104" y="6021288"/>
            <a:ext cx="2391384" cy="923330"/>
          </a:xfrm>
          <a:prstGeom prst="rect">
            <a:avLst/>
          </a:prstGeom>
        </p:spPr>
        <p:txBody>
          <a:bodyPr wrap="square">
            <a:spAutoFit/>
          </a:bodyPr>
          <a:lstStyle/>
          <a:p>
            <a:pPr lvl="0" algn="r"/>
            <a:r>
              <a:rPr lang="en-US" b="1" dirty="0" smtClean="0">
                <a:solidFill>
                  <a:srgbClr val="CC3300"/>
                </a:solidFill>
              </a:rPr>
              <a:t>Presentation to Tax Agents</a:t>
            </a:r>
          </a:p>
          <a:p>
            <a:pPr lvl="0" algn="r"/>
            <a:r>
              <a:rPr lang="en-US" b="1" dirty="0" smtClean="0">
                <a:solidFill>
                  <a:srgbClr val="CC3300"/>
                </a:solidFill>
              </a:rPr>
              <a:t>April 4, 2014</a:t>
            </a:r>
            <a:endParaRPr lang="en-US" b="1" dirty="0">
              <a:solidFill>
                <a:srgbClr val="CC3300"/>
              </a:solidFill>
            </a:endParaRPr>
          </a:p>
        </p:txBody>
      </p:sp>
    </p:spTree>
    <p:extLst>
      <p:ext uri="{BB962C8B-B14F-4D97-AF65-F5344CB8AC3E}">
        <p14:creationId xmlns:p14="http://schemas.microsoft.com/office/powerpoint/2010/main" val="1854875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600200"/>
            <a:ext cx="8229600" cy="4191000"/>
          </a:xfrm>
        </p:spPr>
        <p:txBody>
          <a:bodyPr/>
          <a:lstStyle/>
          <a:p>
            <a:pPr marL="623887" indent="-514350">
              <a:buFont typeface="+mj-lt"/>
              <a:buAutoNum type="arabicPeriod"/>
              <a:defRPr/>
            </a:pPr>
            <a:r>
              <a:rPr lang="en-AU" dirty="0" smtClean="0"/>
              <a:t>Introduction</a:t>
            </a:r>
          </a:p>
          <a:p>
            <a:pPr marL="623887" indent="-514350">
              <a:buFont typeface="+mj-lt"/>
              <a:buAutoNum type="arabicPeriod"/>
              <a:defRPr/>
            </a:pPr>
            <a:r>
              <a:rPr lang="en-AU" dirty="0" smtClean="0"/>
              <a:t>Section 4 interpretation</a:t>
            </a:r>
          </a:p>
          <a:p>
            <a:pPr marL="623887" indent="-514350">
              <a:buFont typeface="+mj-lt"/>
              <a:buAutoNum type="arabicPeriod"/>
              <a:defRPr/>
            </a:pPr>
            <a:r>
              <a:rPr lang="en-AU" dirty="0" smtClean="0"/>
              <a:t>Commissioner General’s Opinion</a:t>
            </a:r>
          </a:p>
          <a:p>
            <a:pPr marL="623887" indent="-514350">
              <a:buFont typeface="+mj-lt"/>
              <a:buAutoNum type="arabicPeriod"/>
              <a:defRPr/>
            </a:pPr>
            <a:r>
              <a:rPr lang="en-AU" dirty="0" smtClean="0"/>
              <a:t>Effect of the change</a:t>
            </a:r>
          </a:p>
          <a:p>
            <a:pPr marL="623887" indent="-514350">
              <a:buFont typeface="+mj-lt"/>
              <a:buAutoNum type="arabicPeriod"/>
              <a:defRPr/>
            </a:pPr>
            <a:r>
              <a:rPr lang="en-AU" dirty="0" smtClean="0"/>
              <a:t>Challenges</a:t>
            </a:r>
          </a:p>
          <a:p>
            <a:pPr marL="623887" indent="-514350">
              <a:buFont typeface="+mj-lt"/>
              <a:buAutoNum type="arabicPeriod"/>
              <a:defRPr/>
            </a:pPr>
            <a:r>
              <a:rPr lang="en-AU" dirty="0" smtClean="0"/>
              <a:t>Way Forward</a:t>
            </a:r>
          </a:p>
          <a:p>
            <a:pPr lvl="1">
              <a:defRPr/>
            </a:pPr>
            <a:endParaRPr lang="en-AU" dirty="0" smtClean="0"/>
          </a:p>
          <a:p>
            <a:pPr>
              <a:defRPr/>
            </a:pPr>
            <a:endParaRPr lang="en-AU" dirty="0" smtClean="0"/>
          </a:p>
          <a:p>
            <a:pPr>
              <a:defRPr/>
            </a:pPr>
            <a:endParaRPr lang="en-AU" dirty="0" smtClean="0"/>
          </a:p>
          <a:p>
            <a:pPr>
              <a:defRPr/>
            </a:pPr>
            <a:endParaRPr lang="en-US" dirty="0" smtClean="0"/>
          </a:p>
        </p:txBody>
      </p:sp>
      <p:sp>
        <p:nvSpPr>
          <p:cNvPr id="3" name="Title 2"/>
          <p:cNvSpPr>
            <a:spLocks noGrp="1"/>
          </p:cNvSpPr>
          <p:nvPr>
            <p:ph type="title"/>
          </p:nvPr>
        </p:nvSpPr>
        <p:spPr/>
        <p:txBody>
          <a:bodyPr>
            <a:noAutofit/>
          </a:bodyPr>
          <a:lstStyle/>
          <a:p>
            <a:pPr>
              <a:defRPr/>
            </a:pPr>
            <a:r>
              <a:rPr lang="en-US" sz="3200" b="1" dirty="0" smtClean="0"/>
              <a:t>IRC’S VIEW ON DEFINITION OF DEBT,  EQUITY AND INTEREST</a:t>
            </a:r>
            <a:endParaRPr lang="en-US" sz="32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40</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4188" y="4419600"/>
            <a:ext cx="2287587" cy="231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8749647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143000"/>
            <a:ext cx="8229600" cy="4876800"/>
          </a:xfrm>
        </p:spPr>
        <p:txBody>
          <a:bodyPr>
            <a:normAutofit fontScale="92500" lnSpcReduction="20000"/>
          </a:bodyPr>
          <a:lstStyle/>
          <a:p>
            <a:pPr marL="109537" indent="0">
              <a:buNone/>
              <a:defRPr/>
            </a:pPr>
            <a:endParaRPr lang="en-AU" sz="3000" b="1" dirty="0" smtClean="0"/>
          </a:p>
          <a:p>
            <a:pPr lvl="1">
              <a:buFont typeface="Wingdings" pitchFamily="2" charset="2"/>
              <a:buChar char="Ø"/>
              <a:defRPr/>
            </a:pPr>
            <a:r>
              <a:rPr lang="en-AU" sz="3000" dirty="0" smtClean="0"/>
              <a:t>In 2012 National Budget the Act was amended to include thin capitalisation rules for all companies.</a:t>
            </a:r>
          </a:p>
          <a:p>
            <a:pPr lvl="1">
              <a:buFont typeface="Wingdings" pitchFamily="2" charset="2"/>
              <a:buChar char="Ø"/>
              <a:defRPr/>
            </a:pPr>
            <a:r>
              <a:rPr lang="en-AU" sz="3000" dirty="0" smtClean="0"/>
              <a:t>Definition of “debt”, “equity” and “interest” were included in section 4 of the Act.</a:t>
            </a:r>
          </a:p>
          <a:p>
            <a:pPr lvl="1">
              <a:buFont typeface="Wingdings" pitchFamily="2" charset="2"/>
              <a:buChar char="Ø"/>
              <a:defRPr/>
            </a:pPr>
            <a:r>
              <a:rPr lang="en-AU" sz="3000" dirty="0" smtClean="0"/>
              <a:t>Definition have effect from 1 January 2013.</a:t>
            </a:r>
          </a:p>
          <a:p>
            <a:pPr lvl="1">
              <a:buFont typeface="Wingdings" pitchFamily="2" charset="2"/>
              <a:buChar char="Ø"/>
              <a:defRPr/>
            </a:pPr>
            <a:r>
              <a:rPr lang="en-AU" sz="3000" dirty="0" smtClean="0"/>
              <a:t>In particular, the definition of </a:t>
            </a:r>
            <a:r>
              <a:rPr lang="en-AU" sz="3000" b="1" dirty="0" smtClean="0"/>
              <a:t>interest</a:t>
            </a:r>
            <a:r>
              <a:rPr lang="en-AU" sz="3000" dirty="0" smtClean="0"/>
              <a:t> extends the meaning of interest beyond its ordinary meaning.</a:t>
            </a:r>
          </a:p>
          <a:p>
            <a:pPr lvl="1">
              <a:buFont typeface="Wingdings" pitchFamily="2" charset="2"/>
              <a:buChar char="Ø"/>
              <a:defRPr/>
            </a:pPr>
            <a:r>
              <a:rPr lang="en-AU" sz="3000" dirty="0" smtClean="0"/>
              <a:t>The purpose here is to raise awareness as to the effect, interaction &amp; consequences these definitions have on the broader administration of the Act.</a:t>
            </a:r>
          </a:p>
          <a:p>
            <a:pPr>
              <a:defRPr/>
            </a:pPr>
            <a:endParaRPr lang="en-AU" sz="3000" dirty="0" smtClean="0"/>
          </a:p>
          <a:p>
            <a:pPr>
              <a:defRPr/>
            </a:pPr>
            <a:endParaRPr lang="en-AU" dirty="0" smtClean="0"/>
          </a:p>
          <a:p>
            <a:pPr>
              <a:defRPr/>
            </a:pPr>
            <a:endParaRPr lang="en-US" dirty="0" smtClean="0"/>
          </a:p>
        </p:txBody>
      </p:sp>
      <p:sp>
        <p:nvSpPr>
          <p:cNvPr id="3" name="Title 2"/>
          <p:cNvSpPr>
            <a:spLocks noGrp="1"/>
          </p:cNvSpPr>
          <p:nvPr>
            <p:ph type="title"/>
          </p:nvPr>
        </p:nvSpPr>
        <p:spPr>
          <a:xfrm>
            <a:off x="457200" y="0"/>
            <a:ext cx="8229600" cy="1143000"/>
          </a:xfrm>
        </p:spPr>
        <p:txBody>
          <a:bodyPr>
            <a:normAutofit/>
          </a:bodyPr>
          <a:lstStyle/>
          <a:p>
            <a:pPr>
              <a:defRPr/>
            </a:pPr>
            <a:r>
              <a:rPr lang="en-US" sz="3600" b="1" dirty="0" smtClean="0"/>
              <a:t>INTRODUCTION</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41</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8777944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143000"/>
            <a:ext cx="8229600" cy="4876800"/>
          </a:xfrm>
        </p:spPr>
        <p:txBody>
          <a:bodyPr>
            <a:normAutofit/>
          </a:bodyPr>
          <a:lstStyle/>
          <a:p>
            <a:pPr marL="109537" indent="0">
              <a:buNone/>
              <a:defRPr/>
            </a:pPr>
            <a:r>
              <a:rPr lang="en-AU" dirty="0" smtClean="0"/>
              <a:t>Section 4 of the Income Tax Act, is the general</a:t>
            </a:r>
          </a:p>
          <a:p>
            <a:pPr marL="109537" indent="0">
              <a:buNone/>
              <a:defRPr/>
            </a:pPr>
            <a:r>
              <a:rPr lang="en-AU" dirty="0" smtClean="0"/>
              <a:t>interpretation section of the Act and has the effect of declaring the meaning that certain words and phrases are intended to bear for the purposes of the Act.</a:t>
            </a:r>
          </a:p>
          <a:p>
            <a:pPr marL="109537" indent="0">
              <a:buNone/>
              <a:defRPr/>
            </a:pPr>
            <a:r>
              <a:rPr lang="en-AU" dirty="0" smtClean="0"/>
              <a:t>The Act includes the following words to have the following meaning:</a:t>
            </a:r>
          </a:p>
          <a:p>
            <a:pPr marL="0" indent="0">
              <a:buNone/>
              <a:defRPr/>
            </a:pPr>
            <a:endParaRPr lang="en-AU" dirty="0" smtClean="0"/>
          </a:p>
          <a:p>
            <a:pPr>
              <a:defRPr/>
            </a:pPr>
            <a:endParaRPr lang="en-AU" dirty="0" smtClean="0"/>
          </a:p>
          <a:p>
            <a:pPr>
              <a:defRPr/>
            </a:pPr>
            <a:endParaRPr lang="en-US" dirty="0" smtClean="0"/>
          </a:p>
        </p:txBody>
      </p:sp>
      <p:sp>
        <p:nvSpPr>
          <p:cNvPr id="3" name="Title 2"/>
          <p:cNvSpPr>
            <a:spLocks noGrp="1"/>
          </p:cNvSpPr>
          <p:nvPr>
            <p:ph type="title"/>
          </p:nvPr>
        </p:nvSpPr>
        <p:spPr>
          <a:xfrm>
            <a:off x="457200" y="0"/>
            <a:ext cx="8229600" cy="1143000"/>
          </a:xfrm>
        </p:spPr>
        <p:txBody>
          <a:bodyPr>
            <a:normAutofit fontScale="90000"/>
          </a:bodyPr>
          <a:lstStyle/>
          <a:p>
            <a:pPr>
              <a:defRPr/>
            </a:pPr>
            <a:r>
              <a:rPr lang="en-US" sz="3600" b="1" dirty="0" smtClean="0"/>
              <a:t>INCOME TAX ACT – SECTION 4 DEFINITIONS </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42</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5404531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143000"/>
            <a:ext cx="8229600" cy="4876800"/>
          </a:xfrm>
        </p:spPr>
        <p:txBody>
          <a:bodyPr>
            <a:normAutofit fontScale="85000" lnSpcReduction="20000"/>
          </a:bodyPr>
          <a:lstStyle/>
          <a:p>
            <a:pPr>
              <a:defRPr/>
            </a:pPr>
            <a:r>
              <a:rPr lang="en-AU" b="1" dirty="0" smtClean="0"/>
              <a:t>“Debt”</a:t>
            </a:r>
            <a:r>
              <a:rPr lang="en-AU" dirty="0" smtClean="0"/>
              <a:t> means the indebtedness of the taxpayer, as it would have been shown in a balance sheet prepared in accordance with the standards published by the International Accounting Standards Committee drawn up as at the date at which the relevant calculation is being made, including – (a)…..</a:t>
            </a:r>
          </a:p>
          <a:p>
            <a:pPr>
              <a:defRPr/>
            </a:pPr>
            <a:r>
              <a:rPr lang="en-AU" b="1" dirty="0" smtClean="0"/>
              <a:t>“Equity”</a:t>
            </a:r>
            <a:r>
              <a:rPr lang="en-AU" dirty="0" smtClean="0"/>
              <a:t> in relation to a company, means shareholders’ funds which shall include, without limiting the generality of the term issued capital and accumulated income as they would have been shown if a balance sheet, prepared in accordance with the standards published by the International Accounting Standards Committee had been drawn up at the date which the relevant calculation is being made, and  </a:t>
            </a:r>
          </a:p>
          <a:p>
            <a:pPr>
              <a:defRPr/>
            </a:pPr>
            <a:endParaRPr lang="en-US" dirty="0" smtClean="0"/>
          </a:p>
        </p:txBody>
      </p:sp>
      <p:sp>
        <p:nvSpPr>
          <p:cNvPr id="3" name="Title 2"/>
          <p:cNvSpPr>
            <a:spLocks noGrp="1"/>
          </p:cNvSpPr>
          <p:nvPr>
            <p:ph type="title"/>
          </p:nvPr>
        </p:nvSpPr>
        <p:spPr>
          <a:xfrm>
            <a:off x="457200" y="0"/>
            <a:ext cx="8229600" cy="1143000"/>
          </a:xfrm>
        </p:spPr>
        <p:txBody>
          <a:bodyPr>
            <a:normAutofit/>
          </a:bodyPr>
          <a:lstStyle/>
          <a:p>
            <a:pPr>
              <a:defRPr/>
            </a:pPr>
            <a:r>
              <a:rPr lang="en-US" sz="3200" b="1" dirty="0" smtClean="0"/>
              <a:t>Income Tax Act – Definition of Debt and Equity </a:t>
            </a:r>
            <a:endParaRPr lang="en-US" sz="32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43</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38800"/>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6344933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143000"/>
            <a:ext cx="8229600" cy="4876800"/>
          </a:xfrm>
        </p:spPr>
        <p:txBody>
          <a:bodyPr>
            <a:noAutofit/>
          </a:bodyPr>
          <a:lstStyle/>
          <a:p>
            <a:pPr>
              <a:defRPr/>
            </a:pPr>
            <a:r>
              <a:rPr lang="en-US" sz="2800" b="1" dirty="0" smtClean="0"/>
              <a:t>“Interest”</a:t>
            </a:r>
            <a:r>
              <a:rPr lang="en-US" sz="2800" dirty="0" smtClean="0"/>
              <a:t> includes an amount:</a:t>
            </a:r>
          </a:p>
          <a:p>
            <a:pPr lvl="1">
              <a:buFont typeface="Wingdings" pitchFamily="2" charset="2"/>
              <a:buChar char="Ø"/>
              <a:defRPr/>
            </a:pPr>
            <a:r>
              <a:rPr lang="en-US" sz="2400" dirty="0" smtClean="0"/>
              <a:t>(a)…..or</a:t>
            </a:r>
          </a:p>
          <a:p>
            <a:pPr marL="457200" lvl="1" indent="0">
              <a:buNone/>
              <a:defRPr/>
            </a:pPr>
            <a:r>
              <a:rPr lang="en-US" sz="2400" dirty="0"/>
              <a:t>	</a:t>
            </a:r>
            <a:r>
              <a:rPr lang="en-US" sz="2400" dirty="0" smtClean="0"/>
              <a:t>……..</a:t>
            </a:r>
          </a:p>
          <a:p>
            <a:pPr lvl="1">
              <a:buFont typeface="Wingdings" pitchFamily="2" charset="2"/>
              <a:buChar char="Ø"/>
              <a:defRPr/>
            </a:pPr>
            <a:r>
              <a:rPr lang="en-US" sz="2400" dirty="0" smtClean="0"/>
              <a:t>(h) </a:t>
            </a:r>
            <a:r>
              <a:rPr lang="en-US" sz="2400" i="1" dirty="0" smtClean="0"/>
              <a:t>which would be classified as interest or in the nature of interest if it were disclosed in financial statements prepared in accordance with the standards published by the International Accounting Standards Committee, and theses words will therefore carry their defined meaning throughout the Act and if they are to used in a different sense than an alternative definition would be inserted into the particular Division or section where it was intended to be read differently.</a:t>
            </a:r>
          </a:p>
        </p:txBody>
      </p:sp>
      <p:sp>
        <p:nvSpPr>
          <p:cNvPr id="3" name="Title 2"/>
          <p:cNvSpPr>
            <a:spLocks noGrp="1"/>
          </p:cNvSpPr>
          <p:nvPr>
            <p:ph type="title"/>
          </p:nvPr>
        </p:nvSpPr>
        <p:spPr/>
        <p:txBody>
          <a:bodyPr>
            <a:normAutofit/>
          </a:bodyPr>
          <a:lstStyle/>
          <a:p>
            <a:pPr>
              <a:defRPr/>
            </a:pPr>
            <a:r>
              <a:rPr lang="en-US" sz="3600" b="1" dirty="0" smtClean="0"/>
              <a:t>Income Tax Act – Definition of Interest</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44</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9163814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1219200"/>
            <a:ext cx="8229600" cy="4876800"/>
          </a:xfrm>
        </p:spPr>
        <p:txBody>
          <a:bodyPr>
            <a:normAutofit/>
          </a:bodyPr>
          <a:lstStyle/>
          <a:p>
            <a:pPr>
              <a:defRPr/>
            </a:pPr>
            <a:endParaRPr lang="en-US" dirty="0" smtClean="0"/>
          </a:p>
          <a:p>
            <a:pPr>
              <a:defRPr/>
            </a:pPr>
            <a:r>
              <a:rPr lang="en-US" dirty="0" smtClean="0"/>
              <a:t>Opinion of the Commissioner General of the recent inclusion of the term “debt”, “equity” and “interest” into the general definition section of the Act is to align the characterization of financial instruments for tax purposes with their treatment for accounting purposes.</a:t>
            </a:r>
          </a:p>
          <a:p>
            <a:pPr marL="0" indent="0">
              <a:buNone/>
              <a:defRPr/>
            </a:pPr>
            <a:endParaRPr lang="en-US" dirty="0" smtClean="0"/>
          </a:p>
        </p:txBody>
      </p:sp>
      <p:sp>
        <p:nvSpPr>
          <p:cNvPr id="3" name="Title 2"/>
          <p:cNvSpPr>
            <a:spLocks noGrp="1"/>
          </p:cNvSpPr>
          <p:nvPr>
            <p:ph type="title"/>
          </p:nvPr>
        </p:nvSpPr>
        <p:spPr>
          <a:xfrm>
            <a:off x="457200" y="152400"/>
            <a:ext cx="8229600" cy="1143000"/>
          </a:xfrm>
        </p:spPr>
        <p:txBody>
          <a:bodyPr>
            <a:noAutofit/>
          </a:bodyPr>
          <a:lstStyle/>
          <a:p>
            <a:pPr>
              <a:defRPr/>
            </a:pPr>
            <a:r>
              <a:rPr lang="en-US" sz="3200" b="1" dirty="0" smtClean="0"/>
              <a:t>COMMISSIONER GENERAL’S OPINION</a:t>
            </a:r>
            <a:r>
              <a:rPr lang="en-US" sz="3200" b="1" dirty="0"/>
              <a:t/>
            </a:r>
            <a:br>
              <a:rPr lang="en-US" sz="3200" b="1" dirty="0"/>
            </a:br>
            <a:endParaRPr lang="en-US" sz="32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45</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8737167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838200"/>
            <a:ext cx="8229600" cy="5105400"/>
          </a:xfrm>
        </p:spPr>
        <p:txBody>
          <a:bodyPr>
            <a:noAutofit/>
          </a:bodyPr>
          <a:lstStyle/>
          <a:p>
            <a:pPr>
              <a:defRPr/>
            </a:pPr>
            <a:r>
              <a:rPr lang="en-US" sz="2400" dirty="0" smtClean="0"/>
              <a:t>where </a:t>
            </a:r>
            <a:r>
              <a:rPr lang="en-US" sz="2400" dirty="0"/>
              <a:t>the accounting standards consider the instrument to be in substance a financial liability, then that will also be the case under tax law. That is, the substance of the instrument will override its legal form.</a:t>
            </a:r>
          </a:p>
          <a:p>
            <a:pPr>
              <a:defRPr/>
            </a:pPr>
            <a:r>
              <a:rPr lang="en-US" sz="2400" dirty="0" smtClean="0"/>
              <a:t>The treatment of interest, dividends, losses and gains follows the classification of the related instrument.</a:t>
            </a:r>
          </a:p>
          <a:p>
            <a:pPr>
              <a:defRPr/>
            </a:pPr>
            <a:r>
              <a:rPr lang="en-US" sz="2400" dirty="0" smtClean="0"/>
              <a:t>Where the instrument is classified as debt, its coupon return is shown as an expense in the income statement. That is, it is a function of the calculation of profit for accounting and tax purposes.</a:t>
            </a:r>
          </a:p>
          <a:p>
            <a:pPr>
              <a:defRPr/>
            </a:pPr>
            <a:r>
              <a:rPr lang="en-US" sz="2400" dirty="0" smtClean="0"/>
              <a:t>This differs from the treatment of a coupon on an instrument that is treated as equity and shown as a distribution of the profit amount.</a:t>
            </a:r>
          </a:p>
          <a:p>
            <a:pPr marL="0" indent="0">
              <a:buNone/>
              <a:defRPr/>
            </a:pPr>
            <a:endParaRPr lang="en-US" sz="2400" dirty="0" smtClean="0"/>
          </a:p>
        </p:txBody>
      </p:sp>
      <p:sp>
        <p:nvSpPr>
          <p:cNvPr id="3" name="Title 2"/>
          <p:cNvSpPr>
            <a:spLocks noGrp="1"/>
          </p:cNvSpPr>
          <p:nvPr>
            <p:ph type="title"/>
          </p:nvPr>
        </p:nvSpPr>
        <p:spPr>
          <a:xfrm>
            <a:off x="457200" y="0"/>
            <a:ext cx="8229600" cy="1143000"/>
          </a:xfrm>
        </p:spPr>
        <p:txBody>
          <a:bodyPr>
            <a:normAutofit/>
          </a:bodyPr>
          <a:lstStyle/>
          <a:p>
            <a:pPr>
              <a:defRPr/>
            </a:pPr>
            <a:r>
              <a:rPr lang="en-US" sz="3600" b="1" dirty="0" smtClean="0"/>
              <a:t>EFFECT OF THE CHANGE</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46</a:t>
            </a:fld>
            <a:endParaRPr lang="en-US" dirty="0"/>
          </a:p>
        </p:txBody>
      </p:sp>
      <p:pic>
        <p:nvPicPr>
          <p:cNvPr id="10245" name="Picture 5" descr="IRC logoc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4428658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838200"/>
            <a:ext cx="8229600" cy="4876800"/>
          </a:xfrm>
        </p:spPr>
        <p:txBody>
          <a:bodyPr>
            <a:normAutofit/>
          </a:bodyPr>
          <a:lstStyle/>
          <a:p>
            <a:pPr>
              <a:defRPr/>
            </a:pPr>
            <a:r>
              <a:rPr lang="en-US" dirty="0" smtClean="0"/>
              <a:t>  Application of the revenue law as it currently stands is appropriate for the present economic and commercial environment.</a:t>
            </a:r>
          </a:p>
          <a:p>
            <a:pPr>
              <a:defRPr/>
            </a:pPr>
            <a:r>
              <a:rPr lang="en-US" dirty="0" smtClean="0"/>
              <a:t>Payments which can be </a:t>
            </a:r>
            <a:r>
              <a:rPr lang="en-US" dirty="0" err="1" smtClean="0"/>
              <a:t>characterised</a:t>
            </a:r>
            <a:r>
              <a:rPr lang="en-US" dirty="0" smtClean="0"/>
              <a:t> as interest and as dividend for income tax purposes.</a:t>
            </a:r>
          </a:p>
        </p:txBody>
      </p:sp>
      <p:sp>
        <p:nvSpPr>
          <p:cNvPr id="3" name="Title 2"/>
          <p:cNvSpPr>
            <a:spLocks noGrp="1"/>
          </p:cNvSpPr>
          <p:nvPr>
            <p:ph type="title"/>
          </p:nvPr>
        </p:nvSpPr>
        <p:spPr>
          <a:xfrm>
            <a:off x="457200" y="0"/>
            <a:ext cx="8229600" cy="1143000"/>
          </a:xfrm>
        </p:spPr>
        <p:txBody>
          <a:bodyPr>
            <a:normAutofit/>
          </a:bodyPr>
          <a:lstStyle/>
          <a:p>
            <a:pPr>
              <a:defRPr/>
            </a:pPr>
            <a:r>
              <a:rPr lang="en-US" sz="3600" b="1" dirty="0" smtClean="0"/>
              <a:t>Challenges</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47</a:t>
            </a:fld>
            <a:endParaRPr lang="en-US" dirty="0"/>
          </a:p>
        </p:txBody>
      </p:sp>
      <p:pic>
        <p:nvPicPr>
          <p:cNvPr id="10245" name="Picture 5" descr="IRC logo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41726891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381000" y="838200"/>
            <a:ext cx="8229600" cy="4876800"/>
          </a:xfrm>
        </p:spPr>
        <p:txBody>
          <a:bodyPr>
            <a:normAutofit/>
          </a:bodyPr>
          <a:lstStyle/>
          <a:p>
            <a:pPr>
              <a:defRPr/>
            </a:pPr>
            <a:r>
              <a:rPr lang="en-US" dirty="0" smtClean="0"/>
              <a:t>It is our opinion that the definitions were intended to compliment the introduction of section 68AF and that their wider implications are unintended.</a:t>
            </a:r>
          </a:p>
          <a:p>
            <a:pPr>
              <a:defRPr/>
            </a:pPr>
            <a:r>
              <a:rPr lang="en-US" dirty="0" smtClean="0"/>
              <a:t>We have raised this matter with Treasury for there information and input and the implications have been drawn to the attention of Treasury. </a:t>
            </a:r>
          </a:p>
        </p:txBody>
      </p:sp>
      <p:sp>
        <p:nvSpPr>
          <p:cNvPr id="3" name="Title 2"/>
          <p:cNvSpPr>
            <a:spLocks noGrp="1"/>
          </p:cNvSpPr>
          <p:nvPr>
            <p:ph type="title"/>
          </p:nvPr>
        </p:nvSpPr>
        <p:spPr>
          <a:xfrm>
            <a:off x="457200" y="0"/>
            <a:ext cx="8229600" cy="1143000"/>
          </a:xfrm>
        </p:spPr>
        <p:txBody>
          <a:bodyPr>
            <a:normAutofit/>
          </a:bodyPr>
          <a:lstStyle/>
          <a:p>
            <a:pPr>
              <a:defRPr/>
            </a:pPr>
            <a:r>
              <a:rPr lang="en-US" sz="3600" b="1" dirty="0" smtClean="0"/>
              <a:t>Way Forward</a:t>
            </a:r>
            <a:endParaRPr lang="en-US" sz="3600" b="1" dirty="0"/>
          </a:p>
        </p:txBody>
      </p:sp>
      <p:sp>
        <p:nvSpPr>
          <p:cNvPr id="4" name="Slide Number Placeholder 3"/>
          <p:cNvSpPr>
            <a:spLocks noGrp="1"/>
          </p:cNvSpPr>
          <p:nvPr>
            <p:ph type="sldNum" sz="quarter" idx="12"/>
          </p:nvPr>
        </p:nvSpPr>
        <p:spPr/>
        <p:txBody>
          <a:bodyPr/>
          <a:lstStyle/>
          <a:p>
            <a:pPr>
              <a:defRPr/>
            </a:pPr>
            <a:fld id="{F3516FCC-CFA8-4EEF-9EB0-D39434FC311C}" type="slidenum">
              <a:rPr lang="en-US" smtClean="0"/>
              <a:pPr>
                <a:defRPr/>
              </a:pPr>
              <a:t>48</a:t>
            </a:fld>
            <a:endParaRPr lang="en-US" dirty="0"/>
          </a:p>
        </p:txBody>
      </p:sp>
      <p:pic>
        <p:nvPicPr>
          <p:cNvPr id="10245" name="Picture 5" descr="IRC logo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7200" y="5679001"/>
            <a:ext cx="1044575" cy="105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04500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defRPr/>
            </a:pPr>
            <a:r>
              <a:rPr lang="en-AU" dirty="0" smtClean="0"/>
              <a:t>Thank You</a:t>
            </a:r>
            <a:endParaRPr lang="en-US" dirty="0"/>
          </a:p>
        </p:txBody>
      </p:sp>
      <p:pic>
        <p:nvPicPr>
          <p:cNvPr id="1638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2209800"/>
            <a:ext cx="3276600" cy="389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29549BE0-284F-49F9-9709-6AB1DD62657E}" type="slidenum">
              <a:rPr lang="en-US" smtClean="0"/>
              <a:pPr>
                <a:defRPr/>
              </a:pPr>
              <a:t>49</a:t>
            </a:fld>
            <a:endParaRPr lang="en-US" dirty="0"/>
          </a:p>
        </p:txBody>
      </p:sp>
      <p:pic>
        <p:nvPicPr>
          <p:cNvPr id="16389" name="Picture 5" descr="IRC logo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6413" y="4267200"/>
            <a:ext cx="2287587" cy="231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311090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264" y="1988841"/>
            <a:ext cx="7715200" cy="3816424"/>
          </a:xfrm>
        </p:spPr>
        <p:txBody>
          <a:bodyPr>
            <a:normAutofit fontScale="85000" lnSpcReduction="20000"/>
          </a:bodyPr>
          <a:lstStyle/>
          <a:p>
            <a:r>
              <a:rPr lang="en-AU" dirty="0" smtClean="0"/>
              <a:t>SIGTAS is being implemented by the IRC, with a view to modernizing and streamlining how we process taxpayer information</a:t>
            </a:r>
          </a:p>
          <a:p>
            <a:endParaRPr lang="en-AU" sz="1400" dirty="0" smtClean="0"/>
          </a:p>
          <a:p>
            <a:r>
              <a:rPr lang="en-AU" dirty="0" smtClean="0"/>
              <a:t>SIGTAS is a software tool that is in use in 22 countries around the world</a:t>
            </a:r>
          </a:p>
          <a:p>
            <a:endParaRPr lang="en-AU" sz="1300" dirty="0" smtClean="0"/>
          </a:p>
          <a:p>
            <a:r>
              <a:rPr lang="en-AU" dirty="0" smtClean="0"/>
              <a:t>SIGTAS will automate much of our existing work</a:t>
            </a:r>
          </a:p>
          <a:p>
            <a:r>
              <a:rPr lang="en-AU" sz="3200" dirty="0" smtClean="0"/>
              <a:t>SIGTAS represents a major investment by the IRC in developing its ability to effectively administer the revenue system in PNG</a:t>
            </a:r>
          </a:p>
          <a:p>
            <a:endParaRPr lang="en-US" dirty="0"/>
          </a:p>
        </p:txBody>
      </p:sp>
      <p:pic>
        <p:nvPicPr>
          <p:cNvPr id="5" name="Picture 4" descr="IRC logocut"/>
          <p:cNvPicPr>
            <a:picLocks noChangeAspect="1"/>
          </p:cNvPicPr>
          <p:nvPr/>
        </p:nvPicPr>
        <p:blipFill>
          <a:blip r:embed="rId2"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SIGTAS OVERVIEW</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2131139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764704"/>
            <a:ext cx="8640960" cy="1470025"/>
          </a:xfrm>
          <a:ln>
            <a:noFill/>
          </a:ln>
          <a:effectLst>
            <a:glow rad="228600">
              <a:schemeClr val="accent2">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3">
            <a:schemeClr val="lt1"/>
          </a:lnRef>
          <a:fillRef idx="1">
            <a:schemeClr val="accent3"/>
          </a:fillRef>
          <a:effectRef idx="1">
            <a:schemeClr val="accent3"/>
          </a:effectRef>
          <a:fontRef idx="minor">
            <a:schemeClr val="lt1"/>
          </a:fontRef>
        </p:style>
        <p:txBody>
          <a:bodyPr>
            <a:normAutofit/>
          </a:bodyPr>
          <a:lstStyle/>
          <a:p>
            <a:r>
              <a:rPr lang="en-AU" sz="3200" b="1" dirty="0" smtClean="0"/>
              <a:t>CERTIFICATE OF COMPLIANCE AMENDMENTS</a:t>
            </a:r>
            <a:endParaRPr lang="en-AU" sz="3200" b="1" dirty="0"/>
          </a:p>
        </p:txBody>
      </p:sp>
      <p:sp>
        <p:nvSpPr>
          <p:cNvPr id="3" name="Subtitle 2"/>
          <p:cNvSpPr>
            <a:spLocks noGrp="1"/>
          </p:cNvSpPr>
          <p:nvPr>
            <p:ph type="subTitle" idx="1"/>
          </p:nvPr>
        </p:nvSpPr>
        <p:spPr>
          <a:xfrm>
            <a:off x="1331640" y="3429000"/>
            <a:ext cx="6400800" cy="1752600"/>
          </a:xfrm>
        </p:spPr>
        <p:txBody>
          <a:bodyPr>
            <a:normAutofit/>
          </a:bodyPr>
          <a:lstStyle/>
          <a:p>
            <a:r>
              <a:rPr lang="en-AU" sz="2000" b="1" dirty="0" smtClean="0">
                <a:solidFill>
                  <a:schemeClr val="tx1"/>
                </a:solidFill>
              </a:rPr>
              <a:t>Presented by</a:t>
            </a:r>
          </a:p>
          <a:p>
            <a:r>
              <a:rPr lang="en-AU" sz="2000" b="1" dirty="0" smtClean="0">
                <a:solidFill>
                  <a:schemeClr val="tx1"/>
                </a:solidFill>
              </a:rPr>
              <a:t>Benjamin Harry</a:t>
            </a:r>
          </a:p>
          <a:p>
            <a:r>
              <a:rPr lang="en-AU" sz="2000" b="1" dirty="0" smtClean="0">
                <a:solidFill>
                  <a:schemeClr val="tx1"/>
                </a:solidFill>
              </a:rPr>
              <a:t>Director Compliance, Assess &amp; Prioritise Division</a:t>
            </a:r>
          </a:p>
          <a:p>
            <a:r>
              <a:rPr lang="en-AU" sz="2000" b="1" dirty="0" smtClean="0">
                <a:solidFill>
                  <a:schemeClr val="tx1"/>
                </a:solidFill>
              </a:rPr>
              <a:t>Internal Revenue Commission of Papua New Guinea</a:t>
            </a:r>
            <a:endParaRPr lang="en-AU" sz="2000" b="1" dirty="0">
              <a:solidFill>
                <a:schemeClr val="tx1"/>
              </a:solidFill>
            </a:endParaRPr>
          </a:p>
        </p:txBody>
      </p:sp>
    </p:spTree>
    <p:extLst>
      <p:ext uri="{BB962C8B-B14F-4D97-AF65-F5344CB8AC3E}">
        <p14:creationId xmlns:p14="http://schemas.microsoft.com/office/powerpoint/2010/main" val="5724767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glow rad="228600">
              <a:schemeClr val="accent5">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a:normAutofit/>
          </a:bodyPr>
          <a:lstStyle/>
          <a:p>
            <a:r>
              <a:rPr lang="en-AU" sz="3200" dirty="0" smtClean="0"/>
              <a:t>ABOUT THIS PRESENTATION</a:t>
            </a:r>
            <a:endParaRPr lang="en-AU" sz="3200" dirty="0"/>
          </a:p>
        </p:txBody>
      </p:sp>
      <p:sp>
        <p:nvSpPr>
          <p:cNvPr id="3" name="Content Placeholder 2"/>
          <p:cNvSpPr>
            <a:spLocks noGrp="1"/>
          </p:cNvSpPr>
          <p:nvPr>
            <p:ph idx="1"/>
          </p:nvPr>
        </p:nvSpPr>
        <p:spPr/>
        <p:txBody>
          <a:bodyPr/>
          <a:lstStyle/>
          <a:p>
            <a:pPr marL="0" indent="0">
              <a:buNone/>
            </a:pPr>
            <a:r>
              <a:rPr lang="en-AU" dirty="0" smtClean="0"/>
              <a:t>This presentation contains:</a:t>
            </a:r>
          </a:p>
          <a:p>
            <a:pPr marL="0" indent="0">
              <a:buNone/>
            </a:pPr>
            <a:endParaRPr lang="en-AU" dirty="0"/>
          </a:p>
          <a:p>
            <a:r>
              <a:rPr lang="en-AU" dirty="0" smtClean="0"/>
              <a:t>The background to COC.</a:t>
            </a:r>
          </a:p>
          <a:p>
            <a:r>
              <a:rPr lang="en-AU" dirty="0" smtClean="0"/>
              <a:t>Changes to COC and Business Payment Tax Systems.</a:t>
            </a:r>
          </a:p>
          <a:p>
            <a:r>
              <a:rPr lang="en-AU" dirty="0" smtClean="0"/>
              <a:t>Administration of the changes</a:t>
            </a:r>
            <a:endParaRPr lang="en-AU" dirty="0"/>
          </a:p>
        </p:txBody>
      </p:sp>
    </p:spTree>
    <p:extLst>
      <p:ext uri="{BB962C8B-B14F-4D97-AF65-F5344CB8AC3E}">
        <p14:creationId xmlns:p14="http://schemas.microsoft.com/office/powerpoint/2010/main" val="13219848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AU" sz="3200" dirty="0" smtClean="0"/>
              <a:t>BACKGROUND ON COC</a:t>
            </a:r>
            <a:endParaRPr lang="en-AU" sz="3200" dirty="0"/>
          </a:p>
        </p:txBody>
      </p:sp>
      <p:sp>
        <p:nvSpPr>
          <p:cNvPr id="3" name="Content Placeholder 2"/>
          <p:cNvSpPr>
            <a:spLocks noGrp="1"/>
          </p:cNvSpPr>
          <p:nvPr>
            <p:ph idx="1"/>
          </p:nvPr>
        </p:nvSpPr>
        <p:spPr/>
        <p:txBody>
          <a:bodyPr>
            <a:noAutofit/>
          </a:bodyPr>
          <a:lstStyle/>
          <a:p>
            <a:r>
              <a:rPr lang="en-AU" sz="2400" dirty="0" smtClean="0"/>
              <a:t>COC was introduced </a:t>
            </a:r>
            <a:r>
              <a:rPr lang="en-AU" sz="2400" smtClean="0"/>
              <a:t>and became </a:t>
            </a:r>
            <a:r>
              <a:rPr lang="en-AU" sz="2400" dirty="0" smtClean="0"/>
              <a:t>operative on 1 January 1993 to include persons who were n business or deriving income however not in the tax system.</a:t>
            </a:r>
          </a:p>
          <a:p>
            <a:r>
              <a:rPr lang="en-AU" sz="2400" dirty="0" smtClean="0"/>
              <a:t>Desired outcomes of COC provision, section 3541 of the </a:t>
            </a:r>
            <a:r>
              <a:rPr lang="en-AU" sz="2400" i="1" dirty="0" smtClean="0"/>
              <a:t>ITA</a:t>
            </a:r>
            <a:r>
              <a:rPr lang="en-AU" sz="2400" dirty="0" smtClean="0"/>
              <a:t>- in relation to certificates of compliance, </a:t>
            </a:r>
            <a:r>
              <a:rPr lang="en-AU" sz="2400" i="1" dirty="0" smtClean="0"/>
              <a:t>“The object of this Division (2A) is to enable the Commissioner General to </a:t>
            </a:r>
            <a:r>
              <a:rPr lang="en-AU" sz="2400" i="1" u="sng" dirty="0" smtClean="0"/>
              <a:t>obtain information</a:t>
            </a:r>
            <a:r>
              <a:rPr lang="en-AU" sz="2400" i="1" dirty="0" smtClean="0"/>
              <a:t> to ensure compliance by taxpayer with any of the Acts administered by the Commissioner General”.</a:t>
            </a:r>
            <a:endParaRPr lang="en-AU" sz="2400" dirty="0" smtClean="0"/>
          </a:p>
          <a:p>
            <a:r>
              <a:rPr lang="en-AU" sz="2400" dirty="0" smtClean="0"/>
              <a:t>The COC system is confined to prescribed industries.</a:t>
            </a:r>
          </a:p>
          <a:p>
            <a:r>
              <a:rPr lang="en-AU" sz="2400" dirty="0" smtClean="0"/>
              <a:t>These prescribed industries are as per handout No. 1</a:t>
            </a:r>
            <a:endParaRPr lang="en-AU" sz="2400" dirty="0"/>
          </a:p>
        </p:txBody>
      </p:sp>
    </p:spTree>
    <p:extLst>
      <p:ext uri="{BB962C8B-B14F-4D97-AF65-F5344CB8AC3E}">
        <p14:creationId xmlns:p14="http://schemas.microsoft.com/office/powerpoint/2010/main" val="3214635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r>
              <a:rPr lang="en-AU" sz="3200" dirty="0" smtClean="0"/>
              <a:t>WHY COC AMENDMENTS</a:t>
            </a:r>
            <a:endParaRPr lang="en-AU" sz="3200" dirty="0"/>
          </a:p>
        </p:txBody>
      </p:sp>
      <p:sp>
        <p:nvSpPr>
          <p:cNvPr id="3" name="Content Placeholder 2"/>
          <p:cNvSpPr>
            <a:spLocks noGrp="1"/>
          </p:cNvSpPr>
          <p:nvPr>
            <p:ph idx="1"/>
          </p:nvPr>
        </p:nvSpPr>
        <p:spPr/>
        <p:txBody>
          <a:bodyPr>
            <a:normAutofit/>
          </a:bodyPr>
          <a:lstStyle/>
          <a:p>
            <a:r>
              <a:rPr lang="en-AU" sz="2400" dirty="0" smtClean="0"/>
              <a:t>Ease the workload for both the IRC &amp; taxpayers.</a:t>
            </a:r>
          </a:p>
          <a:p>
            <a:r>
              <a:rPr lang="en-AU" sz="2400" dirty="0" smtClean="0"/>
              <a:t>To reduce compliance costs to taxpayers.</a:t>
            </a:r>
          </a:p>
          <a:p>
            <a:r>
              <a:rPr lang="en-AU" sz="2400" dirty="0" smtClean="0"/>
              <a:t>Prescribed industries that fall within the catchment of the laws is significantly out-dated and more recent laws and refinements in the economy and the IRC’s access to alternative methods to ensure compliance means that a number of the industries are easily monitored.</a:t>
            </a:r>
          </a:p>
          <a:p>
            <a:r>
              <a:rPr lang="en-AU" sz="2400" dirty="0" smtClean="0"/>
              <a:t>To modernise the COC system and ease the compliance burden on compliant taxpayers caught in the system</a:t>
            </a:r>
          </a:p>
        </p:txBody>
      </p:sp>
    </p:spTree>
    <p:extLst>
      <p:ext uri="{BB962C8B-B14F-4D97-AF65-F5344CB8AC3E}">
        <p14:creationId xmlns:p14="http://schemas.microsoft.com/office/powerpoint/2010/main" val="15446078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a:bodyPr>
          <a:lstStyle/>
          <a:p>
            <a:r>
              <a:rPr lang="en-AU" sz="3200" dirty="0" smtClean="0"/>
              <a:t>WHAT AMENDMENTS</a:t>
            </a:r>
            <a:endParaRPr lang="en-AU" sz="3200" dirty="0"/>
          </a:p>
        </p:txBody>
      </p:sp>
      <p:sp>
        <p:nvSpPr>
          <p:cNvPr id="3" name="Content Placeholder 2"/>
          <p:cNvSpPr>
            <a:spLocks noGrp="1"/>
          </p:cNvSpPr>
          <p:nvPr>
            <p:ph idx="1"/>
          </p:nvPr>
        </p:nvSpPr>
        <p:spPr>
          <a:effectLst>
            <a:glow rad="139700">
              <a:schemeClr val="accent6">
                <a:satMod val="175000"/>
                <a:alpha val="40000"/>
              </a:schemeClr>
            </a:glow>
          </a:effectLst>
        </p:spPr>
        <p:txBody>
          <a:bodyPr>
            <a:normAutofit lnSpcReduction="10000"/>
          </a:bodyPr>
          <a:lstStyle/>
          <a:p>
            <a:pPr marL="0" indent="0">
              <a:buNone/>
            </a:pPr>
            <a:r>
              <a:rPr lang="en-AU" sz="2000" dirty="0" smtClean="0"/>
              <a:t>Deemed to come into operation on 1</a:t>
            </a:r>
            <a:r>
              <a:rPr lang="en-AU" sz="2000" baseline="30000" dirty="0" smtClean="0"/>
              <a:t>st</a:t>
            </a:r>
            <a:r>
              <a:rPr lang="en-AU" sz="2000" dirty="0" smtClean="0"/>
              <a:t> January 2014, </a:t>
            </a:r>
            <a:r>
              <a:rPr lang="en-AU" sz="2000" b="1" i="1" dirty="0" smtClean="0"/>
              <a:t>ITA </a:t>
            </a:r>
            <a:r>
              <a:rPr lang="en-AU" sz="2000" dirty="0" smtClean="0"/>
              <a:t>certified on 4</a:t>
            </a:r>
            <a:r>
              <a:rPr lang="en-AU" sz="2000" baseline="30000" dirty="0" smtClean="0"/>
              <a:t>th</a:t>
            </a:r>
            <a:r>
              <a:rPr lang="en-AU" sz="2000" dirty="0" smtClean="0"/>
              <a:t> February 2014 &amp; </a:t>
            </a:r>
            <a:r>
              <a:rPr lang="en-AU" sz="2000" b="1" i="1" dirty="0" smtClean="0"/>
              <a:t>I T Regulations</a:t>
            </a:r>
            <a:r>
              <a:rPr lang="en-AU" sz="2000" dirty="0" smtClean="0"/>
              <a:t> yet be certified.</a:t>
            </a:r>
          </a:p>
          <a:p>
            <a:r>
              <a:rPr lang="en-AU" u="sng" dirty="0" smtClean="0"/>
              <a:t>Income Tax Act</a:t>
            </a:r>
          </a:p>
          <a:p>
            <a:pPr marL="685800" lvl="1">
              <a:buFont typeface="Wingdings" pitchFamily="2" charset="2"/>
              <a:buChar char="ü"/>
            </a:pPr>
            <a:r>
              <a:rPr lang="en-AU" sz="1600" dirty="0" smtClean="0"/>
              <a:t>Section 354K of </a:t>
            </a:r>
            <a:r>
              <a:rPr lang="en-AU" sz="1600" i="1" dirty="0" smtClean="0"/>
              <a:t>ITA</a:t>
            </a:r>
            <a:r>
              <a:rPr lang="en-AU" sz="1600" dirty="0" smtClean="0"/>
              <a:t> Interpretation, “certificate of compliance” means a certificate issued by the Commissioner General under this Division and includes an unexpired Nil Deduction Authority issued under Section 298, </a:t>
            </a:r>
            <a:r>
              <a:rPr lang="en-AU" sz="1600" u="sng" dirty="0" smtClean="0"/>
              <a:t>298 repealed and replacing it with figure 289</a:t>
            </a:r>
            <a:r>
              <a:rPr lang="en-AU" sz="1600" dirty="0" smtClean="0"/>
              <a:t>.</a:t>
            </a:r>
          </a:p>
          <a:p>
            <a:pPr marL="685800" lvl="1">
              <a:buFont typeface="Wingdings" pitchFamily="2" charset="2"/>
              <a:buChar char="ü"/>
            </a:pPr>
            <a:r>
              <a:rPr lang="en-AU" sz="1600" dirty="0" smtClean="0"/>
              <a:t>Section 354N (1) of </a:t>
            </a:r>
            <a:r>
              <a:rPr lang="en-AU" sz="1600" i="1" dirty="0" smtClean="0"/>
              <a:t>ITA</a:t>
            </a:r>
            <a:r>
              <a:rPr lang="en-AU" sz="1600" dirty="0" smtClean="0"/>
              <a:t>: The threshold for eligible income payment increased to K5000 from K500.</a:t>
            </a:r>
          </a:p>
          <a:p>
            <a:pPr marL="685800" lvl="1">
              <a:buFont typeface="Wingdings" pitchFamily="2" charset="2"/>
              <a:buChar char="ü"/>
            </a:pPr>
            <a:r>
              <a:rPr lang="en-AU" sz="1600" dirty="0" smtClean="0"/>
              <a:t>Section 354N (3), repealing K500 or more, or in relation  to one payee eligible payments for several contracts and the amount paid exceeds K3000 with: </a:t>
            </a:r>
            <a:r>
              <a:rPr lang="en-AU" sz="1600" u="sng" dirty="0" smtClean="0"/>
              <a:t>K5000 or more</a:t>
            </a:r>
          </a:p>
          <a:p>
            <a:pPr marL="685800" lvl="1">
              <a:buFont typeface="Wingdings" pitchFamily="2" charset="2"/>
              <a:buChar char="ü"/>
            </a:pPr>
            <a:r>
              <a:rPr lang="en-AU" sz="1600" dirty="0" smtClean="0"/>
              <a:t>Section 354 (3) paragraph (v), repealing  the amount of K500 with: </a:t>
            </a:r>
            <a:r>
              <a:rPr lang="en-AU" sz="1600" u="sng" dirty="0" smtClean="0"/>
              <a:t>K5000</a:t>
            </a:r>
            <a:r>
              <a:rPr lang="en-AU" sz="1600" dirty="0" smtClean="0"/>
              <a:t>	</a:t>
            </a:r>
          </a:p>
          <a:p>
            <a:pPr marL="685800" lvl="1">
              <a:buFont typeface="Wingdings" pitchFamily="2" charset="2"/>
              <a:buChar char="ü"/>
            </a:pPr>
            <a:r>
              <a:rPr lang="en-AU" sz="1600" dirty="0" smtClean="0"/>
              <a:t>Section 354N (8) of </a:t>
            </a:r>
            <a:r>
              <a:rPr lang="en-AU" sz="1600" i="1" dirty="0" smtClean="0"/>
              <a:t>ITA</a:t>
            </a:r>
            <a:r>
              <a:rPr lang="en-AU" sz="1600" dirty="0" smtClean="0"/>
              <a:t>- “A paying Authority who makes a payment or payments not falling within the provisions of subsection (3) shall by March in the succeeding year furnish an annual income reporting statement containing a signed declaration that no eligible payments were made exceeding </a:t>
            </a:r>
            <a:r>
              <a:rPr lang="en-AU" sz="1600" u="sng" dirty="0" smtClean="0"/>
              <a:t>K5000 in relation to one contract</a:t>
            </a:r>
            <a:r>
              <a:rPr lang="en-AU" sz="1600" dirty="0" smtClean="0"/>
              <a:t>”.</a:t>
            </a:r>
          </a:p>
          <a:p>
            <a:endParaRPr lang="en-AU" sz="2000" dirty="0"/>
          </a:p>
        </p:txBody>
      </p:sp>
    </p:spTree>
    <p:extLst>
      <p:ext uri="{BB962C8B-B14F-4D97-AF65-F5344CB8AC3E}">
        <p14:creationId xmlns:p14="http://schemas.microsoft.com/office/powerpoint/2010/main" val="3603062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048672"/>
          </a:xfrm>
        </p:spPr>
        <p:txBody>
          <a:bodyPr/>
          <a:lstStyle/>
          <a:p>
            <a:pPr marL="0" indent="0" algn="ctr">
              <a:buNone/>
            </a:pPr>
            <a:r>
              <a:rPr lang="en-AU" dirty="0" smtClean="0"/>
              <a:t>Cont’d</a:t>
            </a:r>
          </a:p>
          <a:p>
            <a:r>
              <a:rPr lang="en-AU" u="sng" dirty="0" smtClean="0"/>
              <a:t>Income Tax Regulations</a:t>
            </a:r>
          </a:p>
          <a:p>
            <a:pPr marL="857250" lvl="1" indent="-457200">
              <a:buFont typeface="Wingdings" pitchFamily="2" charset="2"/>
              <a:buChar char="ü"/>
            </a:pPr>
            <a:r>
              <a:rPr lang="en-AU" dirty="0" smtClean="0"/>
              <a:t>Regulation 10C (e);</a:t>
            </a:r>
          </a:p>
          <a:p>
            <a:pPr marL="857250" lvl="1" indent="-457200">
              <a:buFont typeface="Wingdings" pitchFamily="2" charset="2"/>
              <a:buChar char="ü"/>
            </a:pPr>
            <a:r>
              <a:rPr lang="en-AU" dirty="0" smtClean="0"/>
              <a:t>Regulation 10C (f);</a:t>
            </a:r>
          </a:p>
          <a:p>
            <a:pPr marL="857250" lvl="1" indent="-457200">
              <a:buFont typeface="Wingdings" pitchFamily="2" charset="2"/>
              <a:buChar char="ü"/>
            </a:pPr>
            <a:r>
              <a:rPr lang="en-AU" dirty="0" smtClean="0"/>
              <a:t>Regulation 10C (g);</a:t>
            </a:r>
          </a:p>
          <a:p>
            <a:pPr marL="857250" lvl="1" indent="-457200">
              <a:buFont typeface="Wingdings" pitchFamily="2" charset="2"/>
              <a:buChar char="ü"/>
            </a:pPr>
            <a:r>
              <a:rPr lang="en-AU" dirty="0" smtClean="0"/>
              <a:t>Regulation 10C (h);</a:t>
            </a:r>
          </a:p>
          <a:p>
            <a:pPr marL="857250" lvl="1" indent="-457200">
              <a:buFont typeface="Wingdings" pitchFamily="2" charset="2"/>
              <a:buChar char="ü"/>
            </a:pPr>
            <a:r>
              <a:rPr lang="en-AU" dirty="0" smtClean="0"/>
              <a:t>Regulation 10C (i);</a:t>
            </a:r>
          </a:p>
          <a:p>
            <a:pPr marL="857250" lvl="1" indent="-457200">
              <a:buFont typeface="Wingdings" pitchFamily="2" charset="2"/>
              <a:buChar char="ü"/>
            </a:pPr>
            <a:r>
              <a:rPr lang="en-AU" dirty="0" smtClean="0"/>
              <a:t>Regulation 10C (j);</a:t>
            </a:r>
          </a:p>
          <a:p>
            <a:pPr marL="857250" lvl="1" indent="-457200">
              <a:buFont typeface="Wingdings" pitchFamily="2" charset="2"/>
              <a:buChar char="ü"/>
            </a:pPr>
            <a:r>
              <a:rPr lang="en-AU" dirty="0" smtClean="0"/>
              <a:t>Regulation 10C (k);</a:t>
            </a:r>
          </a:p>
          <a:p>
            <a:pPr marL="857250" lvl="1" indent="-457200">
              <a:buFont typeface="Wingdings" pitchFamily="2" charset="2"/>
              <a:buChar char="ü"/>
            </a:pPr>
            <a:r>
              <a:rPr lang="en-AU" dirty="0" smtClean="0"/>
              <a:t>Regulation 10C (l)</a:t>
            </a:r>
          </a:p>
          <a:p>
            <a:pPr marL="400050" lvl="1" indent="0">
              <a:buNone/>
            </a:pPr>
            <a:endParaRPr lang="en-AU" dirty="0" smtClean="0"/>
          </a:p>
          <a:p>
            <a:pPr marL="857250" lvl="1" indent="-457200">
              <a:buFont typeface="Wingdings" pitchFamily="2" charset="2"/>
              <a:buChar char="ü"/>
            </a:pPr>
            <a:endParaRPr lang="en-AU" dirty="0"/>
          </a:p>
        </p:txBody>
      </p:sp>
    </p:spTree>
    <p:extLst>
      <p:ext uri="{BB962C8B-B14F-4D97-AF65-F5344CB8AC3E}">
        <p14:creationId xmlns:p14="http://schemas.microsoft.com/office/powerpoint/2010/main" val="1828136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ü"/>
            </a:pPr>
            <a:r>
              <a:rPr lang="en-AU" dirty="0" smtClean="0"/>
              <a:t>Regulation 91A (1)(e);</a:t>
            </a:r>
          </a:p>
          <a:p>
            <a:pPr>
              <a:buFont typeface="Wingdings" pitchFamily="2" charset="2"/>
              <a:buChar char="ü"/>
            </a:pPr>
            <a:r>
              <a:rPr lang="en-AU" dirty="0" smtClean="0"/>
              <a:t>Regulation 91A (1)(f);</a:t>
            </a:r>
          </a:p>
          <a:p>
            <a:pPr>
              <a:buFont typeface="Wingdings" pitchFamily="2" charset="2"/>
              <a:buChar char="ü"/>
            </a:pPr>
            <a:r>
              <a:rPr lang="en-AU" dirty="0" smtClean="0"/>
              <a:t>Regulation 91A (1)(g);</a:t>
            </a:r>
          </a:p>
          <a:p>
            <a:pPr>
              <a:buFont typeface="Wingdings" pitchFamily="2" charset="2"/>
              <a:buChar char="ü"/>
            </a:pPr>
            <a:r>
              <a:rPr lang="en-AU" dirty="0" smtClean="0"/>
              <a:t>Regulation 91A (1)(h);</a:t>
            </a:r>
          </a:p>
          <a:p>
            <a:pPr>
              <a:buFont typeface="Wingdings" pitchFamily="2" charset="2"/>
              <a:buChar char="ü"/>
            </a:pPr>
            <a:r>
              <a:rPr lang="en-AU" dirty="0" smtClean="0"/>
              <a:t>Regulation 91A (1)(i);</a:t>
            </a:r>
          </a:p>
          <a:p>
            <a:pPr>
              <a:buFont typeface="Wingdings" pitchFamily="2" charset="2"/>
              <a:buChar char="ü"/>
            </a:pPr>
            <a:r>
              <a:rPr lang="en-AU" dirty="0" smtClean="0"/>
              <a:t>Regulation 91A (1)(j);</a:t>
            </a:r>
          </a:p>
          <a:p>
            <a:pPr>
              <a:buFont typeface="Wingdings" pitchFamily="2" charset="2"/>
              <a:buChar char="ü"/>
            </a:pPr>
            <a:r>
              <a:rPr lang="en-AU" dirty="0" smtClean="0"/>
              <a:t>Regulation 91A (1)(k)</a:t>
            </a:r>
          </a:p>
          <a:p>
            <a:pPr>
              <a:buFont typeface="Wingdings" pitchFamily="2" charset="2"/>
              <a:buChar char="ü"/>
            </a:pPr>
            <a:endParaRPr lang="en-AU" dirty="0" smtClean="0"/>
          </a:p>
          <a:p>
            <a:pPr>
              <a:buFont typeface="Wingdings" pitchFamily="2" charset="2"/>
              <a:buChar char="ü"/>
            </a:pPr>
            <a:endParaRPr lang="en-AU" dirty="0"/>
          </a:p>
        </p:txBody>
      </p:sp>
      <p:sp>
        <p:nvSpPr>
          <p:cNvPr id="4" name="Title 3"/>
          <p:cNvSpPr>
            <a:spLocks noGrp="1"/>
          </p:cNvSpPr>
          <p:nvPr>
            <p:ph type="title"/>
          </p:nvPr>
        </p:nvSpPr>
        <p:spPr/>
        <p:txBody>
          <a:bodyPr>
            <a:normAutofit/>
          </a:bodyPr>
          <a:lstStyle/>
          <a:p>
            <a:r>
              <a:rPr lang="en-AU" sz="3200" dirty="0" smtClean="0"/>
              <a:t>Cont’d</a:t>
            </a:r>
            <a:endParaRPr lang="en-AU" sz="3200" dirty="0"/>
          </a:p>
        </p:txBody>
      </p:sp>
    </p:spTree>
    <p:extLst>
      <p:ext uri="{BB962C8B-B14F-4D97-AF65-F5344CB8AC3E}">
        <p14:creationId xmlns:p14="http://schemas.microsoft.com/office/powerpoint/2010/main" val="29492925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style>
          <a:lnRef idx="1">
            <a:schemeClr val="accent5"/>
          </a:lnRef>
          <a:fillRef idx="2">
            <a:schemeClr val="accent5"/>
          </a:fillRef>
          <a:effectRef idx="1">
            <a:schemeClr val="accent5"/>
          </a:effectRef>
          <a:fontRef idx="minor">
            <a:schemeClr val="dk1"/>
          </a:fontRef>
        </p:style>
        <p:txBody>
          <a:bodyPr>
            <a:noAutofit/>
          </a:bodyPr>
          <a:lstStyle/>
          <a:p>
            <a:r>
              <a:rPr lang="en-AU" sz="3200" dirty="0" smtClean="0"/>
              <a:t>How are the COC Amendments Administered</a:t>
            </a:r>
            <a:endParaRPr lang="en-AU" sz="3200" dirty="0"/>
          </a:p>
        </p:txBody>
      </p:sp>
      <p:sp>
        <p:nvSpPr>
          <p:cNvPr id="3" name="Content Placeholder 2"/>
          <p:cNvSpPr>
            <a:spLocks noGrp="1"/>
          </p:cNvSpPr>
          <p:nvPr>
            <p:ph idx="1"/>
          </p:nvPr>
        </p:nvSpPr>
        <p:spPr>
          <a:xfrm>
            <a:off x="457200" y="1052736"/>
            <a:ext cx="8229600" cy="5073427"/>
          </a:xfrm>
        </p:spPr>
        <p:txBody>
          <a:bodyPr>
            <a:normAutofit/>
          </a:bodyPr>
          <a:lstStyle/>
          <a:p>
            <a:r>
              <a:rPr lang="en-AU" sz="2400" dirty="0" smtClean="0"/>
              <a:t>The repealed prescribed industries under Income Tax Regulations are as per Handout 2.</a:t>
            </a:r>
          </a:p>
          <a:p>
            <a:r>
              <a:rPr lang="en-AU" sz="2400" dirty="0" smtClean="0"/>
              <a:t>Updated Application for COC form in place effective 1 January 2014.</a:t>
            </a:r>
          </a:p>
          <a:p>
            <a:r>
              <a:rPr lang="en-AU" sz="2400" dirty="0" smtClean="0"/>
              <a:t>The repealed prescribed industries do not require COC, therefore are exempted.</a:t>
            </a:r>
          </a:p>
          <a:p>
            <a:r>
              <a:rPr lang="en-AU" sz="2400" dirty="0" smtClean="0"/>
              <a:t>Exemption letter can be issued to taxpayers where payers require to payees  to produce same.</a:t>
            </a:r>
          </a:p>
          <a:p>
            <a:r>
              <a:rPr lang="en-AU" sz="2400" dirty="0" smtClean="0"/>
              <a:t>Exemption letter will only be issued on request by taxpayers.</a:t>
            </a:r>
          </a:p>
          <a:p>
            <a:r>
              <a:rPr lang="en-AU" sz="2400" dirty="0" smtClean="0"/>
              <a:t>Publication of the changes to COC is on foot and will be advertised in the print media when the regulations is certified.</a:t>
            </a:r>
            <a:endParaRPr lang="en-AU" sz="2400" dirty="0"/>
          </a:p>
        </p:txBody>
      </p:sp>
    </p:spTree>
    <p:extLst>
      <p:ext uri="{BB962C8B-B14F-4D97-AF65-F5344CB8AC3E}">
        <p14:creationId xmlns:p14="http://schemas.microsoft.com/office/powerpoint/2010/main" val="14315015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8229600" cy="1143000"/>
          </a:xfrm>
          <a:ln>
            <a:noFill/>
          </a:ln>
          <a:effectLst>
            <a:outerShdw blurRad="184150" dist="241300" dir="11520000" sx="110000" sy="110000" algn="ctr">
              <a:srgbClr val="000000">
                <a:alpha val="18000"/>
              </a:srgbClr>
            </a:outerShdw>
          </a:effectLst>
          <a:scene3d>
            <a:camera prst="perspectiveContrastingRightFacing"/>
            <a:lightRig rig="flood" dir="t">
              <a:rot lat="0" lon="0" rev="13800000"/>
            </a:lightRig>
          </a:scene3d>
          <a:sp3d extrusionH="107950" prstMaterial="plastic">
            <a:bevelT w="82550" h="63500" prst="divot"/>
            <a:bevelB/>
          </a:sp3d>
        </p:spPr>
        <p:style>
          <a:lnRef idx="1">
            <a:schemeClr val="accent6"/>
          </a:lnRef>
          <a:fillRef idx="2">
            <a:schemeClr val="accent6"/>
          </a:fillRef>
          <a:effectRef idx="1">
            <a:schemeClr val="accent6"/>
          </a:effectRef>
          <a:fontRef idx="minor">
            <a:schemeClr val="dk1"/>
          </a:fontRef>
        </p:style>
        <p:txBody>
          <a:bodyPr>
            <a:normAutofit/>
          </a:bodyPr>
          <a:lstStyle/>
          <a:p>
            <a:r>
              <a:rPr lang="en-AU" sz="4000" dirty="0" smtClean="0"/>
              <a:t>QUESTIONS?</a:t>
            </a:r>
            <a:endParaRPr lang="en-AU" sz="3200" dirty="0"/>
          </a:p>
        </p:txBody>
      </p:sp>
      <p:sp>
        <p:nvSpPr>
          <p:cNvPr id="3" name="Content Placeholder 2"/>
          <p:cNvSpPr>
            <a:spLocks noGrp="1"/>
          </p:cNvSpPr>
          <p:nvPr>
            <p:ph idx="1"/>
          </p:nvPr>
        </p:nvSpPr>
        <p:spPr>
          <a:xfrm>
            <a:off x="1475656" y="3140968"/>
            <a:ext cx="7211144" cy="2985195"/>
          </a:xfrm>
        </p:spPr>
        <p:txBody>
          <a:bodyPr/>
          <a:lstStyle/>
          <a:p>
            <a:pPr>
              <a:buFont typeface="Wingdings" pitchFamily="2" charset="2"/>
              <a:buChar char="q"/>
            </a:pPr>
            <a:r>
              <a:rPr lang="en-AU" dirty="0"/>
              <a:t> </a:t>
            </a:r>
            <a:r>
              <a:rPr lang="en-AU" sz="2800" dirty="0" smtClean="0"/>
              <a:t>IRC Website</a:t>
            </a:r>
          </a:p>
          <a:p>
            <a:pPr>
              <a:buFont typeface="Wingdings" pitchFamily="2" charset="2"/>
              <a:buChar char="Ø"/>
            </a:pPr>
            <a:r>
              <a:rPr lang="en-AU" dirty="0" smtClean="0">
                <a:hlinkClick r:id="rId2"/>
              </a:rPr>
              <a:t>www.irc.gov.pg</a:t>
            </a:r>
            <a:endParaRPr lang="en-AU" dirty="0" smtClean="0"/>
          </a:p>
          <a:p>
            <a:pPr>
              <a:buFont typeface="Wingdings" pitchFamily="2" charset="2"/>
              <a:buChar char="Ø"/>
            </a:pPr>
            <a:r>
              <a:rPr lang="en-AU" dirty="0" smtClean="0"/>
              <a:t>My email address:  </a:t>
            </a:r>
            <a:r>
              <a:rPr lang="en-AU" dirty="0" smtClean="0">
                <a:hlinkClick r:id="rId3"/>
              </a:rPr>
              <a:t>harryb@irc.gov.pg</a:t>
            </a:r>
            <a:endParaRPr lang="en-AU" dirty="0" smtClean="0"/>
          </a:p>
          <a:p>
            <a:pPr>
              <a:buFont typeface="Wingdings" pitchFamily="2" charset="2"/>
              <a:buChar char="Ø"/>
            </a:pPr>
            <a:r>
              <a:rPr lang="en-AU" dirty="0" smtClean="0"/>
              <a:t>Phone:  3226668</a:t>
            </a:r>
            <a:endParaRPr lang="en-AU" dirty="0"/>
          </a:p>
        </p:txBody>
      </p:sp>
    </p:spTree>
    <p:extLst>
      <p:ext uri="{BB962C8B-B14F-4D97-AF65-F5344CB8AC3E}">
        <p14:creationId xmlns:p14="http://schemas.microsoft.com/office/powerpoint/2010/main" val="15619665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990599"/>
          </a:xfrm>
        </p:spPr>
        <p:txBody>
          <a:bodyPr/>
          <a:lstStyle/>
          <a:p>
            <a:pPr eaLnBrk="1" fontAlgn="auto" hangingPunct="1">
              <a:spcAft>
                <a:spcPts val="0"/>
              </a:spcAft>
              <a:defRPr/>
            </a:pPr>
            <a:r>
              <a:rPr lang="en-US" dirty="0" smtClean="0"/>
              <a:t>Director Penalty Notices</a:t>
            </a:r>
            <a:endParaRPr lang="en-US" dirty="0"/>
          </a:p>
        </p:txBody>
      </p:sp>
      <p:sp>
        <p:nvSpPr>
          <p:cNvPr id="15363" name="Subtitle 2"/>
          <p:cNvSpPr>
            <a:spLocks noGrp="1"/>
          </p:cNvSpPr>
          <p:nvPr>
            <p:ph type="subTitle" idx="1"/>
          </p:nvPr>
        </p:nvSpPr>
        <p:spPr>
          <a:xfrm>
            <a:off x="685800" y="3611563"/>
            <a:ext cx="7772400" cy="1200150"/>
          </a:xfrm>
        </p:spPr>
        <p:txBody>
          <a:bodyPr/>
          <a:lstStyle/>
          <a:p>
            <a:pPr marR="0" eaLnBrk="1" hangingPunct="1">
              <a:lnSpc>
                <a:spcPct val="80000"/>
              </a:lnSpc>
            </a:pPr>
            <a:r>
              <a:rPr lang="en-US" sz="1900" dirty="0" smtClean="0"/>
              <a:t>Tax Liaison Group</a:t>
            </a:r>
          </a:p>
          <a:p>
            <a:pPr marR="0" eaLnBrk="1" hangingPunct="1">
              <a:lnSpc>
                <a:spcPct val="80000"/>
              </a:lnSpc>
            </a:pPr>
            <a:r>
              <a:rPr lang="en-US" sz="1900" dirty="0" smtClean="0"/>
              <a:t>Fred Katu – Legal Services</a:t>
            </a:r>
          </a:p>
          <a:p>
            <a:pPr marR="0" eaLnBrk="1" hangingPunct="1">
              <a:lnSpc>
                <a:spcPct val="80000"/>
              </a:lnSpc>
            </a:pPr>
            <a:endParaRPr lang="en-US" sz="1900" dirty="0" smtClean="0"/>
          </a:p>
          <a:p>
            <a:pPr marR="0" eaLnBrk="1" hangingPunct="1">
              <a:lnSpc>
                <a:spcPct val="80000"/>
              </a:lnSpc>
            </a:pPr>
            <a:endParaRPr lang="en-US" sz="1900" dirty="0" smtClean="0"/>
          </a:p>
          <a:p>
            <a:pPr marR="0" eaLnBrk="1" hangingPunct="1">
              <a:lnSpc>
                <a:spcPct val="80000"/>
              </a:lnSpc>
            </a:pPr>
            <a:endParaRPr lang="en-US" sz="1900" dirty="0" smtClean="0"/>
          </a:p>
          <a:p>
            <a:pPr marR="0" eaLnBrk="1" hangingPunct="1">
              <a:lnSpc>
                <a:spcPct val="80000"/>
              </a:lnSpc>
            </a:pPr>
            <a:endParaRPr lang="en-US" sz="1900" dirty="0" smtClean="0"/>
          </a:p>
        </p:txBody>
      </p:sp>
    </p:spTree>
    <p:extLst>
      <p:ext uri="{BB962C8B-B14F-4D97-AF65-F5344CB8AC3E}">
        <p14:creationId xmlns:p14="http://schemas.microsoft.com/office/powerpoint/2010/main" val="3300770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264" y="1988841"/>
            <a:ext cx="7715200" cy="3816424"/>
          </a:xfrm>
        </p:spPr>
        <p:txBody>
          <a:bodyPr>
            <a:normAutofit fontScale="92500" lnSpcReduction="20000"/>
          </a:bodyPr>
          <a:lstStyle/>
          <a:p>
            <a:r>
              <a:rPr lang="en-AU" dirty="0" smtClean="0"/>
              <a:t>Uses information and communication technologies to generate strategic, managerial and operational benefits</a:t>
            </a:r>
          </a:p>
          <a:p>
            <a:pPr lvl="1"/>
            <a:endParaRPr lang="en-AU" sz="1300" dirty="0" smtClean="0"/>
          </a:p>
          <a:p>
            <a:pPr lvl="3">
              <a:buFont typeface="Arial" pitchFamily="34" charset="0"/>
              <a:buChar char="•"/>
            </a:pPr>
            <a:r>
              <a:rPr lang="en-AU" sz="2900" b="1" dirty="0" smtClean="0"/>
              <a:t>Reduce</a:t>
            </a:r>
            <a:r>
              <a:rPr lang="en-AU" sz="2900" dirty="0" smtClean="0"/>
              <a:t> taxpayer cost of compliance</a:t>
            </a:r>
          </a:p>
          <a:p>
            <a:pPr lvl="1">
              <a:buFont typeface="Arial" pitchFamily="34" charset="0"/>
              <a:buChar char="•"/>
            </a:pPr>
            <a:endParaRPr lang="en-AU" sz="1200" dirty="0" smtClean="0"/>
          </a:p>
          <a:p>
            <a:pPr lvl="3">
              <a:buFont typeface="Arial" pitchFamily="34" charset="0"/>
              <a:buChar char="•"/>
            </a:pPr>
            <a:r>
              <a:rPr lang="en-AU" sz="2900" b="1" dirty="0" smtClean="0"/>
              <a:t>Improve</a:t>
            </a:r>
            <a:r>
              <a:rPr lang="en-AU" sz="2900" dirty="0" smtClean="0"/>
              <a:t> taxpayer compliance rates</a:t>
            </a:r>
          </a:p>
          <a:p>
            <a:pPr lvl="1">
              <a:buFont typeface="Arial" pitchFamily="34" charset="0"/>
              <a:buChar char="•"/>
            </a:pPr>
            <a:endParaRPr lang="en-AU" sz="1200" dirty="0" smtClean="0"/>
          </a:p>
          <a:p>
            <a:pPr lvl="3">
              <a:buFont typeface="Arial" pitchFamily="34" charset="0"/>
              <a:buChar char="•"/>
            </a:pPr>
            <a:r>
              <a:rPr lang="en-AU" sz="2900" b="1" dirty="0" smtClean="0"/>
              <a:t>Enable</a:t>
            </a:r>
            <a:r>
              <a:rPr lang="en-AU" sz="2900" dirty="0" smtClean="0"/>
              <a:t> the IRC to use risk management to improve effectiveness of our verification &amp; enforcement activities</a:t>
            </a:r>
          </a:p>
          <a:p>
            <a:endParaRPr lang="en-US" dirty="0"/>
          </a:p>
        </p:txBody>
      </p:sp>
      <p:pic>
        <p:nvPicPr>
          <p:cNvPr id="5" name="Picture 4" descr="IRC logocut"/>
          <p:cNvPicPr>
            <a:picLocks noChangeAspect="1"/>
          </p:cNvPicPr>
          <p:nvPr/>
        </p:nvPicPr>
        <p:blipFill>
          <a:blip r:embed="rId2"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BENEFITS</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1357526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ABOUT THIS PRESENTATION</a:t>
            </a:r>
          </a:p>
        </p:txBody>
      </p:sp>
      <p:sp>
        <p:nvSpPr>
          <p:cNvPr id="4099" name="Rectangle 3"/>
          <p:cNvSpPr>
            <a:spLocks noGrp="1" noChangeArrowheads="1"/>
          </p:cNvSpPr>
          <p:nvPr>
            <p:ph type="body" idx="1"/>
          </p:nvPr>
        </p:nvSpPr>
        <p:spPr/>
        <p:txBody>
          <a:bodyPr>
            <a:noAutofit/>
          </a:bodyPr>
          <a:lstStyle/>
          <a:p>
            <a:pPr eaLnBrk="1" hangingPunct="1">
              <a:lnSpc>
                <a:spcPct val="80000"/>
              </a:lnSpc>
            </a:pPr>
            <a:r>
              <a:rPr lang="en-US" dirty="0" smtClean="0"/>
              <a:t>This presentation contains current policy and interpretation of the Income Tax Laws from the perspective of the Internal Revenue Commission.</a:t>
            </a:r>
          </a:p>
          <a:p>
            <a:pPr eaLnBrk="1" hangingPunct="1">
              <a:lnSpc>
                <a:spcPct val="80000"/>
              </a:lnSpc>
            </a:pPr>
            <a:r>
              <a:rPr lang="en-US" dirty="0" smtClean="0"/>
              <a:t>This presentation is for general information purposes only and should not be relied on to cover all aspects and cases.</a:t>
            </a:r>
          </a:p>
          <a:p>
            <a:pPr eaLnBrk="1" hangingPunct="1">
              <a:lnSpc>
                <a:spcPct val="80000"/>
              </a:lnSpc>
            </a:pPr>
            <a:r>
              <a:rPr lang="en-US" dirty="0" smtClean="0"/>
              <a:t>For detailed information on individual cases taxpayers are encouraged to seek advice from their tax professional or individual advice from the Internal Revenue Commission.</a:t>
            </a:r>
          </a:p>
        </p:txBody>
      </p:sp>
    </p:spTree>
    <p:extLst>
      <p:ext uri="{BB962C8B-B14F-4D97-AF65-F5344CB8AC3E}">
        <p14:creationId xmlns:p14="http://schemas.microsoft.com/office/powerpoint/2010/main" val="150172710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74675" y="304800"/>
            <a:ext cx="8001000" cy="1468438"/>
          </a:xfrm>
        </p:spPr>
        <p:txBody>
          <a:bodyPr>
            <a:normAutofit fontScale="90000"/>
          </a:bodyPr>
          <a:lstStyle/>
          <a:p>
            <a:pPr eaLnBrk="1" hangingPunct="1"/>
            <a:r>
              <a:rPr lang="en-AU" sz="3400" dirty="0" smtClean="0"/>
              <a:t>Introduction of Directors Liability for Group Tax.</a:t>
            </a:r>
            <a:br>
              <a:rPr lang="en-AU" sz="3400" dirty="0" smtClean="0"/>
            </a:br>
            <a:endParaRPr lang="en-US" sz="3400" dirty="0" smtClean="0"/>
          </a:p>
        </p:txBody>
      </p:sp>
      <p:sp>
        <p:nvSpPr>
          <p:cNvPr id="5123" name="Rectangle 3"/>
          <p:cNvSpPr>
            <a:spLocks noGrp="1" noChangeArrowheads="1"/>
          </p:cNvSpPr>
          <p:nvPr>
            <p:ph type="body" idx="1"/>
          </p:nvPr>
        </p:nvSpPr>
        <p:spPr/>
        <p:txBody>
          <a:bodyPr>
            <a:normAutofit fontScale="92500" lnSpcReduction="10000"/>
          </a:bodyPr>
          <a:lstStyle/>
          <a:p>
            <a:pPr marL="571500" indent="-571500" eaLnBrk="1" hangingPunct="1"/>
            <a:r>
              <a:rPr lang="en-US" dirty="0" smtClean="0"/>
              <a:t>Directors Liability.</a:t>
            </a:r>
          </a:p>
          <a:p>
            <a:pPr marL="966788" lvl="1" indent="-495300" eaLnBrk="1" hangingPunct="1"/>
            <a:r>
              <a:rPr lang="en-US" sz="3200" dirty="0" smtClean="0"/>
              <a:t>Background</a:t>
            </a:r>
          </a:p>
          <a:p>
            <a:pPr marL="966788" lvl="1" indent="-495300" eaLnBrk="1" hangingPunct="1"/>
            <a:r>
              <a:rPr lang="en-US" sz="3200" dirty="0" smtClean="0"/>
              <a:t>Who is affected?</a:t>
            </a:r>
          </a:p>
          <a:p>
            <a:pPr marL="966788" lvl="1" indent="-495300" eaLnBrk="1" hangingPunct="1"/>
            <a:r>
              <a:rPr lang="en-US" sz="3200" dirty="0" smtClean="0"/>
              <a:t>Who is exempted?</a:t>
            </a:r>
          </a:p>
          <a:p>
            <a:pPr marL="966788" lvl="1" indent="-495300" eaLnBrk="1" hangingPunct="1"/>
            <a:r>
              <a:rPr lang="en-US" sz="3200" dirty="0" smtClean="0"/>
              <a:t>What Taxes are involved?</a:t>
            </a:r>
          </a:p>
          <a:p>
            <a:pPr marL="966788" lvl="1" indent="-495300" eaLnBrk="1" hangingPunct="1"/>
            <a:r>
              <a:rPr lang="en-US" sz="3200" dirty="0" smtClean="0"/>
              <a:t>When will the Director Penalty Notice be issued?</a:t>
            </a:r>
          </a:p>
          <a:p>
            <a:pPr marL="966788" lvl="1" indent="-495300" eaLnBrk="1" hangingPunct="1"/>
            <a:r>
              <a:rPr lang="en-US" sz="3200" dirty="0" smtClean="0"/>
              <a:t>How can I comply?</a:t>
            </a:r>
          </a:p>
          <a:p>
            <a:pPr marL="966788" lvl="1" indent="-495300" eaLnBrk="1" hangingPunct="1"/>
            <a:r>
              <a:rPr lang="en-US" sz="3200" dirty="0" smtClean="0"/>
              <a:t>Who do I talk to?</a:t>
            </a:r>
          </a:p>
          <a:p>
            <a:pPr marL="571500" indent="-571500" eaLnBrk="1" hangingPunct="1">
              <a:buFont typeface="Wingdings" pitchFamily="2" charset="2"/>
              <a:buNone/>
            </a:pPr>
            <a:endParaRPr lang="en-US" dirty="0" smtClean="0"/>
          </a:p>
        </p:txBody>
      </p:sp>
    </p:spTree>
    <p:extLst>
      <p:ext uri="{BB962C8B-B14F-4D97-AF65-F5344CB8AC3E}">
        <p14:creationId xmlns:p14="http://schemas.microsoft.com/office/powerpoint/2010/main" val="382719867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AU" sz="2800" dirty="0" smtClean="0">
                <a:solidFill>
                  <a:srgbClr val="00B0F0"/>
                </a:solidFill>
              </a:rPr>
              <a:t>In 2010, the Government amended the ITA by inserting a new Division 2BB (Sections 299AA – 299AH)</a:t>
            </a:r>
          </a:p>
          <a:p>
            <a:r>
              <a:rPr lang="en-AU" sz="2800" dirty="0"/>
              <a:t>Imposes personal liability on the Directors when </a:t>
            </a:r>
            <a:r>
              <a:rPr lang="en-AU" sz="2800" dirty="0" smtClean="0"/>
              <a:t>Salary and Wages Tax </a:t>
            </a:r>
            <a:r>
              <a:rPr lang="en-AU" sz="2800" dirty="0"/>
              <a:t>are not remitted to the IRC by the due date. </a:t>
            </a:r>
            <a:endParaRPr lang="en-AU" sz="2800" dirty="0" smtClean="0"/>
          </a:p>
          <a:p>
            <a:pPr>
              <a:buFont typeface="Arial" pitchFamily="34" charset="0"/>
              <a:buChar char="•"/>
            </a:pPr>
            <a:r>
              <a:rPr lang="en-AU" sz="2800" dirty="0" smtClean="0"/>
              <a:t>The purpose of Division 2BB is to require Directors of companies to ensure that SWT withheld are remitted to the IRC by the due date specified under law.</a:t>
            </a:r>
          </a:p>
          <a:p>
            <a:pPr>
              <a:buFont typeface="Arial" pitchFamily="34" charset="0"/>
              <a:buChar char="•"/>
            </a:pPr>
            <a:r>
              <a:rPr lang="en-AU" sz="2800" dirty="0" smtClean="0"/>
              <a:t>As at June 2010, the outstanding SWT owed by companies was about K200 million</a:t>
            </a:r>
          </a:p>
          <a:p>
            <a:pPr>
              <a:buFont typeface="Arial" pitchFamily="34" charset="0"/>
              <a:buChar char="•"/>
            </a:pPr>
            <a:endParaRPr lang="en-AU" sz="2800" dirty="0" smtClean="0"/>
          </a:p>
          <a:p>
            <a:pPr>
              <a:buFont typeface="Arial" pitchFamily="34" charset="0"/>
              <a:buChar char="•"/>
            </a:pPr>
            <a:endParaRPr lang="en-AU" sz="2400" dirty="0" smtClean="0"/>
          </a:p>
          <a:p>
            <a:pPr>
              <a:buFont typeface="Wingdings" pitchFamily="2" charset="2"/>
              <a:buChar char="§"/>
            </a:pPr>
            <a:endParaRPr lang="en-AU" sz="2400" dirty="0" smtClean="0"/>
          </a:p>
        </p:txBody>
      </p:sp>
      <p:sp>
        <p:nvSpPr>
          <p:cNvPr id="3" name="Title 2"/>
          <p:cNvSpPr>
            <a:spLocks noGrp="1"/>
          </p:cNvSpPr>
          <p:nvPr>
            <p:ph type="title"/>
          </p:nvPr>
        </p:nvSpPr>
        <p:spPr/>
        <p:txBody>
          <a:bodyPr>
            <a:normAutofit fontScale="90000"/>
          </a:bodyPr>
          <a:lstStyle/>
          <a:p>
            <a:r>
              <a:rPr lang="en-AU" sz="3100" dirty="0" smtClean="0">
                <a:solidFill>
                  <a:srgbClr val="5A6378"/>
                </a:solidFill>
              </a:rPr>
              <a:t/>
            </a:r>
            <a:br>
              <a:rPr lang="en-AU" sz="3100" dirty="0" smtClean="0">
                <a:solidFill>
                  <a:srgbClr val="5A6378"/>
                </a:solidFill>
              </a:rPr>
            </a:br>
            <a:r>
              <a:rPr lang="en-AU" sz="3100" dirty="0">
                <a:solidFill>
                  <a:srgbClr val="5A6378"/>
                </a:solidFill>
              </a:rPr>
              <a:t/>
            </a:r>
            <a:br>
              <a:rPr lang="en-AU" sz="3100" dirty="0">
                <a:solidFill>
                  <a:srgbClr val="5A6378"/>
                </a:solidFill>
              </a:rPr>
            </a:br>
            <a:r>
              <a:rPr lang="en-AU" sz="4000" dirty="0" smtClean="0">
                <a:solidFill>
                  <a:srgbClr val="5A6378"/>
                </a:solidFill>
              </a:rPr>
              <a:t>Directors </a:t>
            </a:r>
            <a:r>
              <a:rPr lang="en-AU" sz="4000" dirty="0">
                <a:solidFill>
                  <a:srgbClr val="5A6378"/>
                </a:solidFill>
              </a:rPr>
              <a:t>Liability </a:t>
            </a:r>
            <a:r>
              <a:rPr lang="en-AU" sz="4000" dirty="0" smtClean="0">
                <a:solidFill>
                  <a:srgbClr val="5A6378"/>
                </a:solidFill>
              </a:rPr>
              <a:t>- Background</a:t>
            </a:r>
            <a:r>
              <a:rPr lang="en-AU" sz="3100" dirty="0">
                <a:solidFill>
                  <a:srgbClr val="5A6378"/>
                </a:solidFill>
              </a:rPr>
              <a:t/>
            </a:r>
            <a:br>
              <a:rPr lang="en-AU" sz="3100" dirty="0">
                <a:solidFill>
                  <a:srgbClr val="5A6378"/>
                </a:solidFill>
              </a:rPr>
            </a:br>
            <a:endParaRPr lang="en-AU" dirty="0"/>
          </a:p>
        </p:txBody>
      </p:sp>
    </p:spTree>
    <p:extLst>
      <p:ext uri="{BB962C8B-B14F-4D97-AF65-F5344CB8AC3E}">
        <p14:creationId xmlns:p14="http://schemas.microsoft.com/office/powerpoint/2010/main" val="3906486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3400" dirty="0" smtClean="0"/>
              <a:t>Directors Liability - Who is Affected?</a:t>
            </a:r>
            <a:br>
              <a:rPr lang="en-US" sz="3400" dirty="0" smtClean="0"/>
            </a:br>
            <a:r>
              <a:rPr lang="en-US" sz="3400" dirty="0" smtClean="0">
                <a:solidFill>
                  <a:schemeClr val="accent2"/>
                </a:solidFill>
              </a:rPr>
              <a:t>All Directors of Companies.</a:t>
            </a:r>
          </a:p>
        </p:txBody>
      </p:sp>
      <p:sp>
        <p:nvSpPr>
          <p:cNvPr id="6147" name="Rectangle 3"/>
          <p:cNvSpPr>
            <a:spLocks noGrp="1" noChangeArrowheads="1"/>
          </p:cNvSpPr>
          <p:nvPr>
            <p:ph type="body" idx="1"/>
          </p:nvPr>
        </p:nvSpPr>
        <p:spPr/>
        <p:txBody>
          <a:bodyPr/>
          <a:lstStyle/>
          <a:p>
            <a:pPr lvl="1" eaLnBrk="1" hangingPunct="1">
              <a:lnSpc>
                <a:spcPct val="80000"/>
              </a:lnSpc>
            </a:pPr>
            <a:r>
              <a:rPr lang="en-AU" sz="4000" dirty="0" smtClean="0"/>
              <a:t>The measure is intended to only apply to company Directors who are in a position to direct the company to act appropriately. </a:t>
            </a:r>
          </a:p>
          <a:p>
            <a:pPr lvl="1" eaLnBrk="1" hangingPunct="1">
              <a:lnSpc>
                <a:spcPct val="80000"/>
              </a:lnSpc>
            </a:pPr>
            <a:r>
              <a:rPr lang="en-AU" sz="4000" dirty="0" smtClean="0"/>
              <a:t>Accordingly, a director will not be subject to the penalty if he or she can demonstrate that: </a:t>
            </a:r>
          </a:p>
          <a:p>
            <a:pPr lvl="1" eaLnBrk="1" hangingPunct="1">
              <a:lnSpc>
                <a:spcPct val="80000"/>
              </a:lnSpc>
              <a:buFont typeface="Wingdings" pitchFamily="2" charset="2"/>
              <a:buNone/>
            </a:pPr>
            <a:endParaRPr lang="en-US" sz="2800" dirty="0" smtClean="0"/>
          </a:p>
        </p:txBody>
      </p:sp>
    </p:spTree>
    <p:extLst>
      <p:ext uri="{BB962C8B-B14F-4D97-AF65-F5344CB8AC3E}">
        <p14:creationId xmlns:p14="http://schemas.microsoft.com/office/powerpoint/2010/main" val="40404714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3200" dirty="0" smtClean="0"/>
              <a:t>Directors Liability - Who is Affected?</a:t>
            </a:r>
            <a:br>
              <a:rPr lang="en-US" sz="3200" dirty="0" smtClean="0"/>
            </a:br>
            <a:r>
              <a:rPr lang="en-US" sz="3200" dirty="0" smtClean="0">
                <a:solidFill>
                  <a:schemeClr val="accent2"/>
                </a:solidFill>
              </a:rPr>
              <a:t>All Directors of Companies.</a:t>
            </a:r>
            <a:endParaRPr lang="en-AU" sz="3200" dirty="0" smtClean="0"/>
          </a:p>
        </p:txBody>
      </p:sp>
      <p:sp>
        <p:nvSpPr>
          <p:cNvPr id="7171" name="Content Placeholder 2"/>
          <p:cNvSpPr>
            <a:spLocks noGrp="1"/>
          </p:cNvSpPr>
          <p:nvPr>
            <p:ph idx="1"/>
          </p:nvPr>
        </p:nvSpPr>
        <p:spPr/>
        <p:txBody>
          <a:bodyPr/>
          <a:lstStyle/>
          <a:p>
            <a:pPr marL="469900" lvl="1" indent="-469900">
              <a:buFont typeface="Wingdings" pitchFamily="2" charset="2"/>
              <a:buChar char="o"/>
            </a:pPr>
            <a:r>
              <a:rPr lang="en-AU" sz="3600" dirty="0" smtClean="0"/>
              <a:t>they could not take part in the management of the company at any time the company was obliged to remit withholding taxes because of illness or any other good reason; </a:t>
            </a:r>
          </a:p>
          <a:p>
            <a:pPr marL="469900" lvl="1" indent="-469900">
              <a:buFont typeface="Wingdings" pitchFamily="2" charset="2"/>
              <a:buChar char="o"/>
            </a:pPr>
            <a:r>
              <a:rPr lang="en-AU" sz="3600" dirty="0" smtClean="0"/>
              <a:t>or </a:t>
            </a:r>
          </a:p>
          <a:p>
            <a:endParaRPr lang="en-AU" dirty="0" smtClean="0"/>
          </a:p>
        </p:txBody>
      </p:sp>
    </p:spTree>
    <p:extLst>
      <p:ext uri="{BB962C8B-B14F-4D97-AF65-F5344CB8AC3E}">
        <p14:creationId xmlns:p14="http://schemas.microsoft.com/office/powerpoint/2010/main" val="17391107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z="3200" dirty="0" smtClean="0"/>
              <a:t>Directors Liability - Who is Affected?</a:t>
            </a:r>
            <a:br>
              <a:rPr lang="en-US" sz="3200" dirty="0" smtClean="0"/>
            </a:br>
            <a:r>
              <a:rPr lang="en-US" sz="3200" dirty="0" smtClean="0">
                <a:solidFill>
                  <a:schemeClr val="accent2"/>
                </a:solidFill>
              </a:rPr>
              <a:t>All Directors of Companies.</a:t>
            </a:r>
            <a:endParaRPr lang="en-AU" sz="3200" dirty="0" smtClean="0"/>
          </a:p>
        </p:txBody>
      </p:sp>
      <p:sp>
        <p:nvSpPr>
          <p:cNvPr id="8195" name="Content Placeholder 2"/>
          <p:cNvSpPr>
            <a:spLocks noGrp="1"/>
          </p:cNvSpPr>
          <p:nvPr>
            <p:ph idx="1"/>
          </p:nvPr>
        </p:nvSpPr>
        <p:spPr/>
        <p:txBody>
          <a:bodyPr>
            <a:normAutofit fontScale="92500" lnSpcReduction="10000"/>
          </a:bodyPr>
          <a:lstStyle/>
          <a:p>
            <a:pPr marL="469900" lvl="1" indent="-469900">
              <a:buFont typeface="Wingdings" pitchFamily="2" charset="2"/>
              <a:buChar char="o"/>
            </a:pPr>
            <a:r>
              <a:rPr lang="en-AU" sz="3600" dirty="0" smtClean="0"/>
              <a:t>They took all reasonable steps (or there were no steps to take) to ensure that the Directors complied with the proposed new rules. </a:t>
            </a:r>
          </a:p>
          <a:p>
            <a:pPr marL="469900" lvl="1" indent="-469900">
              <a:buFont typeface="Wingdings" pitchFamily="2" charset="2"/>
              <a:buChar char="o"/>
            </a:pPr>
            <a:r>
              <a:rPr lang="en-AU" sz="3600" dirty="0" smtClean="0"/>
              <a:t>This would be where, for example, a Director is not informed of or involved in a meeting where other directors decide not to pay Salary or Wages Tax when due (despite earlier decisions to so pay).</a:t>
            </a:r>
            <a:endParaRPr lang="en-US" sz="3600" dirty="0" smtClean="0"/>
          </a:p>
          <a:p>
            <a:endParaRPr lang="en-AU" dirty="0" smtClean="0"/>
          </a:p>
        </p:txBody>
      </p:sp>
    </p:spTree>
    <p:extLst>
      <p:ext uri="{BB962C8B-B14F-4D97-AF65-F5344CB8AC3E}">
        <p14:creationId xmlns:p14="http://schemas.microsoft.com/office/powerpoint/2010/main" val="111315552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400" dirty="0" smtClean="0"/>
              <a:t>Directors Liability - </a:t>
            </a:r>
            <a:r>
              <a:rPr lang="en-US" sz="3400" dirty="0"/>
              <a:t>W</a:t>
            </a:r>
            <a:r>
              <a:rPr lang="en-US" sz="3400" dirty="0" smtClean="0"/>
              <a:t>ho is Exempted?</a:t>
            </a:r>
          </a:p>
        </p:txBody>
      </p:sp>
      <p:sp>
        <p:nvSpPr>
          <p:cNvPr id="9219" name="Rectangle 3"/>
          <p:cNvSpPr>
            <a:spLocks noGrp="1" noChangeArrowheads="1"/>
          </p:cNvSpPr>
          <p:nvPr>
            <p:ph type="body" idx="1"/>
          </p:nvPr>
        </p:nvSpPr>
        <p:spPr/>
        <p:txBody>
          <a:bodyPr>
            <a:normAutofit lnSpcReduction="10000"/>
          </a:bodyPr>
          <a:lstStyle/>
          <a:p>
            <a:pPr eaLnBrk="1" hangingPunct="1"/>
            <a:r>
              <a:rPr lang="en-US" sz="3600" dirty="0" smtClean="0">
                <a:solidFill>
                  <a:srgbClr val="00B0F0"/>
                </a:solidFill>
              </a:rPr>
              <a:t>There are certain, specific, types of Directors that will not be affected by this legislation. They are:</a:t>
            </a:r>
          </a:p>
          <a:p>
            <a:pPr eaLnBrk="1" hangingPunct="1">
              <a:buFont typeface="Wingdings" pitchFamily="2" charset="2"/>
              <a:buNone/>
            </a:pPr>
            <a:endParaRPr lang="en-US" sz="3600" dirty="0" smtClean="0"/>
          </a:p>
          <a:p>
            <a:pPr lvl="1" eaLnBrk="1" hangingPunct="1"/>
            <a:r>
              <a:rPr lang="en-US" sz="3600" dirty="0" smtClean="0"/>
              <a:t>A director who is a director by virtue of position within government service.</a:t>
            </a:r>
          </a:p>
          <a:p>
            <a:pPr lvl="1" eaLnBrk="1" hangingPunct="1"/>
            <a:r>
              <a:rPr lang="en-US" sz="3600" dirty="0" smtClean="0"/>
              <a:t>A director who is appointed by the “National Executive Council”.</a:t>
            </a:r>
          </a:p>
          <a:p>
            <a:pPr lvl="1" eaLnBrk="1" hangingPunct="1">
              <a:buFont typeface="Wingdings" pitchFamily="2" charset="2"/>
              <a:buNone/>
            </a:pPr>
            <a:endParaRPr lang="en-US" dirty="0" smtClean="0"/>
          </a:p>
          <a:p>
            <a:pPr lvl="1" eaLnBrk="1" hangingPunct="1"/>
            <a:endParaRPr lang="en-US" dirty="0" smtClean="0"/>
          </a:p>
          <a:p>
            <a:pPr lvl="1" eaLnBrk="1" hangingPunct="1"/>
            <a:endParaRPr lang="en-US" dirty="0" smtClean="0"/>
          </a:p>
          <a:p>
            <a:pPr lvl="1" eaLnBrk="1" hangingPunct="1"/>
            <a:endParaRPr lang="en-US" dirty="0" smtClean="0"/>
          </a:p>
        </p:txBody>
      </p:sp>
    </p:spTree>
    <p:extLst>
      <p:ext uri="{BB962C8B-B14F-4D97-AF65-F5344CB8AC3E}">
        <p14:creationId xmlns:p14="http://schemas.microsoft.com/office/powerpoint/2010/main" val="397967225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400" dirty="0" smtClean="0"/>
              <a:t>Directors Liability - What Taxes are Involved?</a:t>
            </a:r>
          </a:p>
        </p:txBody>
      </p:sp>
      <p:sp>
        <p:nvSpPr>
          <p:cNvPr id="10243" name="Rectangle 3"/>
          <p:cNvSpPr>
            <a:spLocks noGrp="1" noChangeArrowheads="1"/>
          </p:cNvSpPr>
          <p:nvPr>
            <p:ph type="body" idx="1"/>
          </p:nvPr>
        </p:nvSpPr>
        <p:spPr/>
        <p:txBody>
          <a:bodyPr/>
          <a:lstStyle/>
          <a:p>
            <a:pPr eaLnBrk="1" hangingPunct="1">
              <a:lnSpc>
                <a:spcPct val="90000"/>
              </a:lnSpc>
            </a:pPr>
            <a:r>
              <a:rPr lang="en-US" dirty="0" smtClean="0"/>
              <a:t>Restricted to Salary &amp; Wages Tax</a:t>
            </a:r>
          </a:p>
          <a:p>
            <a:pPr eaLnBrk="1" hangingPunct="1">
              <a:lnSpc>
                <a:spcPct val="90000"/>
              </a:lnSpc>
              <a:buFont typeface="Wingdings" pitchFamily="2" charset="2"/>
              <a:buNone/>
            </a:pPr>
            <a:endParaRPr lang="en-US" dirty="0" smtClean="0"/>
          </a:p>
          <a:p>
            <a:pPr lvl="1" eaLnBrk="1" hangingPunct="1">
              <a:lnSpc>
                <a:spcPct val="90000"/>
              </a:lnSpc>
            </a:pPr>
            <a:r>
              <a:rPr lang="en-US" dirty="0" smtClean="0"/>
              <a:t>Salary &amp; Wages Tax is a debt owed to the State.</a:t>
            </a:r>
          </a:p>
          <a:p>
            <a:pPr lvl="1" eaLnBrk="1" hangingPunct="1">
              <a:lnSpc>
                <a:spcPct val="90000"/>
              </a:lnSpc>
              <a:buFont typeface="Wingdings" pitchFamily="2" charset="2"/>
              <a:buNone/>
            </a:pPr>
            <a:endParaRPr lang="en-US" dirty="0" smtClean="0"/>
          </a:p>
          <a:p>
            <a:pPr lvl="1" eaLnBrk="1" hangingPunct="1">
              <a:lnSpc>
                <a:spcPct val="90000"/>
              </a:lnSpc>
            </a:pPr>
            <a:r>
              <a:rPr lang="en-US" dirty="0" smtClean="0"/>
              <a:t>SWT monies held in ‘trust’ by way of fiduciary obligation and must be remitted to the IRC.</a:t>
            </a:r>
          </a:p>
          <a:p>
            <a:pPr lvl="1" eaLnBrk="1" hangingPunct="1">
              <a:lnSpc>
                <a:spcPct val="90000"/>
              </a:lnSpc>
              <a:buFont typeface="Wingdings" pitchFamily="2" charset="2"/>
              <a:buNone/>
            </a:pPr>
            <a:endParaRPr lang="en-US" dirty="0" smtClean="0"/>
          </a:p>
          <a:p>
            <a:pPr lvl="1" eaLnBrk="1" hangingPunct="1">
              <a:lnSpc>
                <a:spcPct val="90000"/>
              </a:lnSpc>
            </a:pPr>
            <a:r>
              <a:rPr lang="en-US" dirty="0" smtClean="0"/>
              <a:t>Does not belong to the </a:t>
            </a:r>
            <a:r>
              <a:rPr lang="en-US" dirty="0"/>
              <a:t>company therefore cannot be used by the company.</a:t>
            </a:r>
            <a:endParaRPr lang="en-US" dirty="0" smtClean="0"/>
          </a:p>
          <a:p>
            <a:pPr lvl="1" eaLnBrk="1" hangingPunct="1">
              <a:lnSpc>
                <a:spcPct val="90000"/>
              </a:lnSpc>
              <a:buFont typeface="Wingdings" pitchFamily="2" charset="2"/>
              <a:buNone/>
            </a:pPr>
            <a:endParaRPr lang="en-US" dirty="0" smtClean="0"/>
          </a:p>
          <a:p>
            <a:pPr lvl="1" eaLnBrk="1" hangingPunct="1">
              <a:lnSpc>
                <a:spcPct val="90000"/>
              </a:lnSpc>
              <a:buFont typeface="Wingdings" pitchFamily="2" charset="2"/>
              <a:buNone/>
            </a:pPr>
            <a:endParaRPr lang="en-US" dirty="0" smtClean="0"/>
          </a:p>
          <a:p>
            <a:pPr lvl="1" eaLnBrk="1" hangingPunct="1">
              <a:lnSpc>
                <a:spcPct val="90000"/>
              </a:lnSpc>
            </a:pPr>
            <a:endParaRPr lang="en-US" dirty="0" smtClean="0"/>
          </a:p>
          <a:p>
            <a:pPr lvl="1" eaLnBrk="1" hangingPunct="1">
              <a:lnSpc>
                <a:spcPct val="90000"/>
              </a:lnSpc>
              <a:buFont typeface="Wingdings" pitchFamily="2" charset="2"/>
              <a:buNone/>
            </a:pPr>
            <a:endParaRPr lang="en-US" dirty="0" smtClean="0"/>
          </a:p>
        </p:txBody>
      </p:sp>
    </p:spTree>
    <p:extLst>
      <p:ext uri="{BB962C8B-B14F-4D97-AF65-F5344CB8AC3E}">
        <p14:creationId xmlns:p14="http://schemas.microsoft.com/office/powerpoint/2010/main" val="118145903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sz="2800" dirty="0" smtClean="0"/>
              <a:t>The Commissioner General will only issue the Notice after the due date for SWT being remitted by the company has lapsed.</a:t>
            </a:r>
          </a:p>
          <a:p>
            <a:r>
              <a:rPr lang="en-AU" sz="2800" dirty="0" smtClean="0"/>
              <a:t>The </a:t>
            </a:r>
            <a:r>
              <a:rPr lang="en-AU" sz="2800" dirty="0"/>
              <a:t>Notice </a:t>
            </a:r>
            <a:r>
              <a:rPr lang="en-AU" sz="2800" dirty="0" smtClean="0"/>
              <a:t>informs the </a:t>
            </a:r>
            <a:r>
              <a:rPr lang="en-AU" sz="2800" dirty="0"/>
              <a:t>Director </a:t>
            </a:r>
            <a:r>
              <a:rPr lang="en-AU" sz="2800" dirty="0" smtClean="0"/>
              <a:t>of </a:t>
            </a:r>
            <a:r>
              <a:rPr lang="en-AU" sz="2800" dirty="0"/>
              <a:t>the </a:t>
            </a:r>
            <a:r>
              <a:rPr lang="en-AU" sz="2800" dirty="0" smtClean="0"/>
              <a:t>SWT amount </a:t>
            </a:r>
            <a:r>
              <a:rPr lang="en-AU" sz="2800" dirty="0"/>
              <a:t>the company has not remitted and </a:t>
            </a:r>
            <a:r>
              <a:rPr lang="en-AU" sz="2800" dirty="0" smtClean="0"/>
              <a:t>advises </a:t>
            </a:r>
            <a:r>
              <a:rPr lang="en-AU" sz="2800" dirty="0"/>
              <a:t>the Director that they will be personally liable for a penalty equal to </a:t>
            </a:r>
            <a:r>
              <a:rPr lang="en-AU" sz="2800" dirty="0" smtClean="0"/>
              <a:t>the </a:t>
            </a:r>
            <a:r>
              <a:rPr lang="en-AU" sz="2800" dirty="0"/>
              <a:t>amount </a:t>
            </a:r>
            <a:r>
              <a:rPr lang="en-AU" sz="2800" dirty="0" smtClean="0"/>
              <a:t>of SWT due unless </a:t>
            </a:r>
            <a:r>
              <a:rPr lang="en-AU" sz="2800" dirty="0"/>
              <a:t>one of the 3 actions set out in </a:t>
            </a:r>
            <a:r>
              <a:rPr lang="en-AU" sz="2800" dirty="0" smtClean="0"/>
              <a:t>Section </a:t>
            </a:r>
            <a:r>
              <a:rPr lang="en-AU" sz="2800" dirty="0"/>
              <a:t>299AD is done within 30 days of the Notice being given to the Director.</a:t>
            </a:r>
          </a:p>
          <a:p>
            <a:endParaRPr lang="en-AU" dirty="0" smtClean="0"/>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p:txBody>
          <a:bodyPr/>
          <a:lstStyle/>
          <a:p>
            <a:r>
              <a:rPr lang="en-US" sz="3400" dirty="0">
                <a:solidFill>
                  <a:srgbClr val="5A6378"/>
                </a:solidFill>
              </a:rPr>
              <a:t>Directors Liability – When will the Director Penalty Notice be issued?</a:t>
            </a:r>
            <a:endParaRPr lang="en-AU" dirty="0"/>
          </a:p>
        </p:txBody>
      </p:sp>
    </p:spTree>
    <p:extLst>
      <p:ext uri="{BB962C8B-B14F-4D97-AF65-F5344CB8AC3E}">
        <p14:creationId xmlns:p14="http://schemas.microsoft.com/office/powerpoint/2010/main" val="32621403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400" dirty="0" smtClean="0"/>
              <a:t>Directors Liability – How can I Comply?</a:t>
            </a:r>
          </a:p>
        </p:txBody>
      </p:sp>
      <p:sp>
        <p:nvSpPr>
          <p:cNvPr id="11267" name="Rectangle 3"/>
          <p:cNvSpPr>
            <a:spLocks noGrp="1" noChangeArrowheads="1"/>
          </p:cNvSpPr>
          <p:nvPr>
            <p:ph type="body" idx="1"/>
          </p:nvPr>
        </p:nvSpPr>
        <p:spPr/>
        <p:txBody>
          <a:bodyPr/>
          <a:lstStyle/>
          <a:p>
            <a:pPr eaLnBrk="1" hangingPunct="1">
              <a:lnSpc>
                <a:spcPct val="90000"/>
              </a:lnSpc>
              <a:buNone/>
            </a:pPr>
            <a:r>
              <a:rPr lang="en-AU" sz="2400" dirty="0" smtClean="0"/>
              <a:t>  </a:t>
            </a:r>
            <a:r>
              <a:rPr lang="en-AU" sz="2800" dirty="0" smtClean="0">
                <a:solidFill>
                  <a:schemeClr val="accent6">
                    <a:lumMod val="50000"/>
                  </a:schemeClr>
                </a:solidFill>
              </a:rPr>
              <a:t>The </a:t>
            </a:r>
            <a:r>
              <a:rPr lang="en-AU" sz="2800" dirty="0">
                <a:solidFill>
                  <a:schemeClr val="accent6">
                    <a:lumMod val="50000"/>
                  </a:schemeClr>
                </a:solidFill>
              </a:rPr>
              <a:t>Notice imposes an obligation on </a:t>
            </a:r>
            <a:r>
              <a:rPr lang="en-AU" sz="2800" dirty="0" smtClean="0">
                <a:solidFill>
                  <a:schemeClr val="accent6">
                    <a:lumMod val="50000"/>
                  </a:schemeClr>
                </a:solidFill>
              </a:rPr>
              <a:t>company Directors </a:t>
            </a:r>
            <a:r>
              <a:rPr lang="en-AU" sz="2800" dirty="0">
                <a:solidFill>
                  <a:schemeClr val="accent6">
                    <a:lumMod val="50000"/>
                  </a:schemeClr>
                </a:solidFill>
              </a:rPr>
              <a:t>to make the company do one of the following 3 things (set out in new Section 299AD</a:t>
            </a:r>
            <a:r>
              <a:rPr lang="en-AU" sz="2800" dirty="0" smtClean="0">
                <a:solidFill>
                  <a:schemeClr val="accent6">
                    <a:lumMod val="50000"/>
                  </a:schemeClr>
                </a:solidFill>
              </a:rPr>
              <a:t>):</a:t>
            </a:r>
          </a:p>
          <a:p>
            <a:pPr eaLnBrk="1" hangingPunct="1">
              <a:lnSpc>
                <a:spcPct val="90000"/>
              </a:lnSpc>
              <a:buFont typeface="Wingdings" pitchFamily="2" charset="2"/>
              <a:buNone/>
            </a:pPr>
            <a:r>
              <a:rPr lang="en-AU" sz="2100" dirty="0" smtClean="0">
                <a:solidFill>
                  <a:schemeClr val="accent3">
                    <a:lumMod val="50000"/>
                  </a:schemeClr>
                </a:solidFill>
              </a:rPr>
              <a:t>1</a:t>
            </a:r>
            <a:r>
              <a:rPr lang="en-AU" sz="2400" dirty="0" smtClean="0">
                <a:solidFill>
                  <a:schemeClr val="accent3">
                    <a:lumMod val="50000"/>
                  </a:schemeClr>
                </a:solidFill>
              </a:rPr>
              <a:t>. </a:t>
            </a:r>
            <a:r>
              <a:rPr lang="en-AU" sz="2400" dirty="0" smtClean="0">
                <a:solidFill>
                  <a:srgbClr val="0070C0"/>
                </a:solidFill>
              </a:rPr>
              <a:t>Pay the outstanding taxes;</a:t>
            </a:r>
          </a:p>
          <a:p>
            <a:pPr eaLnBrk="1" hangingPunct="1">
              <a:lnSpc>
                <a:spcPct val="90000"/>
              </a:lnSpc>
              <a:buFont typeface="Wingdings" pitchFamily="2" charset="2"/>
              <a:buNone/>
            </a:pPr>
            <a:r>
              <a:rPr lang="en-AU" sz="2400" dirty="0" smtClean="0">
                <a:solidFill>
                  <a:schemeClr val="accent3">
                    <a:lumMod val="50000"/>
                  </a:schemeClr>
                </a:solidFill>
              </a:rPr>
              <a:t>2. </a:t>
            </a:r>
            <a:r>
              <a:rPr lang="en-AU" sz="2400" dirty="0" smtClean="0">
                <a:solidFill>
                  <a:srgbClr val="0070C0"/>
                </a:solidFill>
              </a:rPr>
              <a:t>Enter into an agreement with the Commissioner General to pay the amounts outstanding and that agreement is fully complied with; or</a:t>
            </a:r>
          </a:p>
          <a:p>
            <a:pPr eaLnBrk="1" hangingPunct="1">
              <a:lnSpc>
                <a:spcPct val="90000"/>
              </a:lnSpc>
              <a:buFont typeface="Wingdings" pitchFamily="2" charset="2"/>
              <a:buNone/>
            </a:pPr>
            <a:r>
              <a:rPr lang="en-AU" sz="2400" dirty="0" smtClean="0">
                <a:solidFill>
                  <a:schemeClr val="accent3">
                    <a:lumMod val="50000"/>
                  </a:schemeClr>
                </a:solidFill>
              </a:rPr>
              <a:t>3.</a:t>
            </a:r>
            <a:r>
              <a:rPr lang="en-AU" sz="2400" dirty="0" smtClean="0">
                <a:solidFill>
                  <a:srgbClr val="0070C0"/>
                </a:solidFill>
              </a:rPr>
              <a:t>Apply for liquidation pursuant to Section 29(2)( c ) of the Companies Act 1997 to liquidate the company .</a:t>
            </a:r>
          </a:p>
          <a:p>
            <a:pPr eaLnBrk="1" hangingPunct="1">
              <a:lnSpc>
                <a:spcPct val="90000"/>
              </a:lnSpc>
              <a:buFont typeface="Wingdings" pitchFamily="2" charset="2"/>
              <a:buNone/>
            </a:pPr>
            <a:endParaRPr lang="en-US" sz="2100" dirty="0" smtClean="0"/>
          </a:p>
        </p:txBody>
      </p:sp>
    </p:spTree>
    <p:extLst>
      <p:ext uri="{BB962C8B-B14F-4D97-AF65-F5344CB8AC3E}">
        <p14:creationId xmlns:p14="http://schemas.microsoft.com/office/powerpoint/2010/main" val="1900719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900" dirty="0" smtClean="0"/>
              <a:t>Taxpayers will be identified by a single number, called a </a:t>
            </a:r>
            <a:r>
              <a:rPr lang="en-AU" sz="2900" b="1" dirty="0" smtClean="0"/>
              <a:t>TIN</a:t>
            </a:r>
            <a:r>
              <a:rPr lang="en-AU" sz="2900" dirty="0" smtClean="0"/>
              <a:t> (Taxpayer Identification Number)</a:t>
            </a:r>
          </a:p>
          <a:p>
            <a:pPr lvl="1"/>
            <a:r>
              <a:rPr lang="en-AU" sz="2500" dirty="0" smtClean="0"/>
              <a:t>The process we followed for conversion was:</a:t>
            </a:r>
          </a:p>
          <a:p>
            <a:pPr lvl="2"/>
            <a:r>
              <a:rPr lang="en-AU" sz="2100" dirty="0" smtClean="0"/>
              <a:t>Start with the ‘top 250’</a:t>
            </a:r>
          </a:p>
          <a:p>
            <a:pPr lvl="2"/>
            <a:r>
              <a:rPr lang="en-AU" sz="2100" dirty="0" smtClean="0"/>
              <a:t>Expanded to the ‘top 1000’</a:t>
            </a:r>
          </a:p>
          <a:p>
            <a:pPr lvl="2"/>
            <a:r>
              <a:rPr lang="en-AU" sz="2100" dirty="0" smtClean="0"/>
              <a:t>Added in all new registrants</a:t>
            </a:r>
          </a:p>
          <a:p>
            <a:pPr lvl="2"/>
            <a:r>
              <a:rPr lang="en-AU" sz="2100" dirty="0" smtClean="0"/>
              <a:t>Now bringing in all active taxpayers in conjunction with their next tax transaction</a:t>
            </a:r>
          </a:p>
          <a:p>
            <a:endParaRPr lang="en-AU" sz="1200" dirty="0" smtClean="0"/>
          </a:p>
          <a:p>
            <a:pPr algn="ctr">
              <a:buNone/>
            </a:pPr>
            <a:endParaRPr lang="en-AU" sz="13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2989852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Director Penalty Notice imposes liability jointly and severally on the Directors (if more than one Director)</a:t>
            </a:r>
          </a:p>
          <a:p>
            <a:r>
              <a:rPr lang="en-AU" dirty="0" smtClean="0"/>
              <a:t>Failure to settle the SWT owed will result in the Commissioner General taking legal action against the Directors to recover the penalty </a:t>
            </a:r>
          </a:p>
        </p:txBody>
      </p:sp>
      <p:sp>
        <p:nvSpPr>
          <p:cNvPr id="3" name="Title 2"/>
          <p:cNvSpPr>
            <a:spLocks noGrp="1"/>
          </p:cNvSpPr>
          <p:nvPr>
            <p:ph type="title"/>
          </p:nvPr>
        </p:nvSpPr>
        <p:spPr/>
        <p:txBody>
          <a:bodyPr/>
          <a:lstStyle/>
          <a:p>
            <a:r>
              <a:rPr lang="en-US" sz="3400" dirty="0">
                <a:solidFill>
                  <a:srgbClr val="5A6378"/>
                </a:solidFill>
              </a:rPr>
              <a:t>Directors </a:t>
            </a:r>
            <a:r>
              <a:rPr lang="en-US" sz="3400" dirty="0" smtClean="0">
                <a:solidFill>
                  <a:srgbClr val="5A6378"/>
                </a:solidFill>
              </a:rPr>
              <a:t>Liability –How can I Comply?</a:t>
            </a:r>
            <a:endParaRPr lang="en-AU" dirty="0"/>
          </a:p>
        </p:txBody>
      </p:sp>
    </p:spTree>
    <p:extLst>
      <p:ext uri="{BB962C8B-B14F-4D97-AF65-F5344CB8AC3E}">
        <p14:creationId xmlns:p14="http://schemas.microsoft.com/office/powerpoint/2010/main" val="84312940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buClr>
                <a:srgbClr val="F0AD00"/>
              </a:buClr>
            </a:pPr>
            <a:r>
              <a:rPr lang="en-AU" dirty="0">
                <a:solidFill>
                  <a:prstClr val="black"/>
                </a:solidFill>
              </a:rPr>
              <a:t>The Commissioner General has </a:t>
            </a:r>
            <a:r>
              <a:rPr lang="en-AU" dirty="0" smtClean="0">
                <a:solidFill>
                  <a:prstClr val="black"/>
                </a:solidFill>
              </a:rPr>
              <a:t>already issued </a:t>
            </a:r>
            <a:r>
              <a:rPr lang="en-AU" dirty="0">
                <a:solidFill>
                  <a:prstClr val="black"/>
                </a:solidFill>
              </a:rPr>
              <a:t>several Notices to </a:t>
            </a:r>
            <a:r>
              <a:rPr lang="en-AU" dirty="0" smtClean="0">
                <a:solidFill>
                  <a:prstClr val="black"/>
                </a:solidFill>
              </a:rPr>
              <a:t>Directors and will continue to do so in future when necessary.</a:t>
            </a:r>
          </a:p>
          <a:p>
            <a:pPr lvl="0">
              <a:buClr>
                <a:srgbClr val="F0AD00"/>
              </a:buClr>
            </a:pPr>
            <a:r>
              <a:rPr lang="en-AU" dirty="0" smtClean="0">
                <a:solidFill>
                  <a:prstClr val="black"/>
                </a:solidFill>
              </a:rPr>
              <a:t>Director Penalty Notices seen as a tool to ensure compliance by Group employers.</a:t>
            </a:r>
          </a:p>
          <a:p>
            <a:pPr lvl="0">
              <a:buClr>
                <a:srgbClr val="F0AD00"/>
              </a:buClr>
            </a:pPr>
            <a:endParaRPr lang="en-AU" dirty="0">
              <a:solidFill>
                <a:prstClr val="black"/>
              </a:solidFill>
            </a:endParaRPr>
          </a:p>
          <a:p>
            <a:pPr marL="109537" lvl="0" indent="0">
              <a:buClr>
                <a:srgbClr val="F0AD00"/>
              </a:buClr>
              <a:buNone/>
            </a:pPr>
            <a:endParaRPr lang="en-AU" dirty="0" smtClean="0">
              <a:solidFill>
                <a:prstClr val="black"/>
              </a:solidFill>
            </a:endParaRPr>
          </a:p>
          <a:p>
            <a:pPr lvl="0">
              <a:buClr>
                <a:srgbClr val="F0AD00"/>
              </a:buClr>
            </a:pPr>
            <a:r>
              <a:rPr lang="en-AU" dirty="0" smtClean="0">
                <a:solidFill>
                  <a:prstClr val="black"/>
                </a:solidFill>
              </a:rPr>
              <a:t>Tax Circular on Director’s Penalty to be published in 2014</a:t>
            </a:r>
          </a:p>
          <a:p>
            <a:pPr lvl="0">
              <a:buClr>
                <a:srgbClr val="F0AD00"/>
              </a:buClr>
            </a:pPr>
            <a:endParaRPr lang="en-AU" dirty="0">
              <a:solidFill>
                <a:prstClr val="black"/>
              </a:solidFill>
            </a:endParaRPr>
          </a:p>
          <a:p>
            <a:endParaRPr lang="en-AU" dirty="0"/>
          </a:p>
        </p:txBody>
      </p:sp>
      <p:sp>
        <p:nvSpPr>
          <p:cNvPr id="3" name="Title 2"/>
          <p:cNvSpPr>
            <a:spLocks noGrp="1"/>
          </p:cNvSpPr>
          <p:nvPr>
            <p:ph type="title"/>
          </p:nvPr>
        </p:nvSpPr>
        <p:spPr/>
        <p:txBody>
          <a:bodyPr/>
          <a:lstStyle/>
          <a:p>
            <a:r>
              <a:rPr lang="en-US" sz="3400" dirty="0">
                <a:solidFill>
                  <a:srgbClr val="5A6378"/>
                </a:solidFill>
              </a:rPr>
              <a:t>Directors Liability </a:t>
            </a:r>
            <a:r>
              <a:rPr lang="en-US" sz="3400" dirty="0" smtClean="0">
                <a:solidFill>
                  <a:srgbClr val="5A6378"/>
                </a:solidFill>
              </a:rPr>
              <a:t>– Conclusion</a:t>
            </a:r>
            <a:endParaRPr lang="en-AU" dirty="0"/>
          </a:p>
        </p:txBody>
      </p:sp>
    </p:spTree>
    <p:extLst>
      <p:ext uri="{BB962C8B-B14F-4D97-AF65-F5344CB8AC3E}">
        <p14:creationId xmlns:p14="http://schemas.microsoft.com/office/powerpoint/2010/main" val="173425978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400" smtClean="0"/>
              <a:t>Directors Liability – Who do I Talk to?</a:t>
            </a:r>
          </a:p>
        </p:txBody>
      </p:sp>
      <p:sp>
        <p:nvSpPr>
          <p:cNvPr id="13315" name="Rectangle 3"/>
          <p:cNvSpPr>
            <a:spLocks noGrp="1" noChangeArrowheads="1"/>
          </p:cNvSpPr>
          <p:nvPr>
            <p:ph type="body" idx="1"/>
          </p:nvPr>
        </p:nvSpPr>
        <p:spPr/>
        <p:txBody>
          <a:bodyPr/>
          <a:lstStyle/>
          <a:p>
            <a:pPr eaLnBrk="1" hangingPunct="1"/>
            <a:r>
              <a:rPr lang="en-US" sz="3600" dirty="0" smtClean="0"/>
              <a:t>If the company cannot meet the payment requirements then they should talk to the Director, Debt Reduction on 322 6664, to arrange a repayment schedule (an agreement to pay over a period of time).</a:t>
            </a:r>
          </a:p>
          <a:p>
            <a:pPr eaLnBrk="1" hangingPunct="1"/>
            <a:endParaRPr lang="en-US" dirty="0" smtClean="0"/>
          </a:p>
        </p:txBody>
      </p:sp>
    </p:spTree>
    <p:extLst>
      <p:ext uri="{BB962C8B-B14F-4D97-AF65-F5344CB8AC3E}">
        <p14:creationId xmlns:p14="http://schemas.microsoft.com/office/powerpoint/2010/main" val="235650185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smtClean="0"/>
              <a:t>Question Time</a:t>
            </a:r>
          </a:p>
        </p:txBody>
      </p:sp>
      <p:sp>
        <p:nvSpPr>
          <p:cNvPr id="14339" name="Rectangle 3"/>
          <p:cNvSpPr>
            <a:spLocks noGrp="1" noChangeArrowheads="1"/>
          </p:cNvSpPr>
          <p:nvPr>
            <p:ph type="body" idx="1"/>
          </p:nvPr>
        </p:nvSpPr>
        <p:spPr/>
        <p:txBody>
          <a:bodyPr/>
          <a:lstStyle/>
          <a:p>
            <a:pPr eaLnBrk="1" hangingPunct="1"/>
            <a:r>
              <a:rPr lang="en-US" dirty="0" smtClean="0"/>
              <a:t>Further Information</a:t>
            </a:r>
          </a:p>
          <a:p>
            <a:pPr lvl="1" eaLnBrk="1" hangingPunct="1"/>
            <a:r>
              <a:rPr lang="en-US" dirty="0" smtClean="0"/>
              <a:t>IRC website</a:t>
            </a:r>
          </a:p>
          <a:p>
            <a:pPr lvl="2" eaLnBrk="1" hangingPunct="1"/>
            <a:r>
              <a:rPr lang="en-US" dirty="0" smtClean="0">
                <a:hlinkClick r:id="rId2"/>
              </a:rPr>
              <a:t>www.irc.gov.pg</a:t>
            </a:r>
            <a:endParaRPr lang="en-US" dirty="0" smtClean="0"/>
          </a:p>
          <a:p>
            <a:pPr lvl="2" eaLnBrk="1" hangingPunct="1"/>
            <a:r>
              <a:rPr lang="en-US" dirty="0" smtClean="0"/>
              <a:t>My e-mail address </a:t>
            </a:r>
            <a:r>
              <a:rPr lang="en-US" u="sng" dirty="0" smtClean="0">
                <a:solidFill>
                  <a:srgbClr val="0070C0"/>
                </a:solidFill>
              </a:rPr>
              <a:t>katuf</a:t>
            </a:r>
            <a:r>
              <a:rPr lang="en-US" dirty="0" smtClean="0">
                <a:hlinkClick r:id="rId3"/>
              </a:rPr>
              <a:t>@irc.gov.pg</a:t>
            </a:r>
            <a:endParaRPr lang="en-US" dirty="0" smtClean="0"/>
          </a:p>
          <a:p>
            <a:pPr lvl="2" eaLnBrk="1" hangingPunct="1"/>
            <a:r>
              <a:rPr lang="en-US" dirty="0" smtClean="0"/>
              <a:t>Internal Revenue Commission</a:t>
            </a:r>
          </a:p>
          <a:p>
            <a:pPr lvl="2" eaLnBrk="1" hangingPunct="1"/>
            <a:r>
              <a:rPr lang="en-US" dirty="0" smtClean="0"/>
              <a:t>Phone : 322 </a:t>
            </a:r>
            <a:r>
              <a:rPr lang="en-US" dirty="0"/>
              <a:t>6863/ 322 6664</a:t>
            </a:r>
            <a:endParaRPr lang="en-US" dirty="0" smtClean="0"/>
          </a:p>
          <a:p>
            <a:pPr lvl="2" eaLnBrk="1" hangingPunct="1"/>
            <a:r>
              <a:rPr lang="en-US" dirty="0" smtClean="0"/>
              <a:t>Tax Awareness and Education</a:t>
            </a:r>
          </a:p>
          <a:p>
            <a:pPr lvl="2" eaLnBrk="1" hangingPunct="1"/>
            <a:r>
              <a:rPr lang="en-US" dirty="0" smtClean="0"/>
              <a:t>Phone : 322 6642</a:t>
            </a:r>
            <a:endParaRPr lang="en-AU" dirty="0" smtClean="0"/>
          </a:p>
        </p:txBody>
      </p:sp>
    </p:spTree>
    <p:extLst>
      <p:ext uri="{BB962C8B-B14F-4D97-AF65-F5344CB8AC3E}">
        <p14:creationId xmlns:p14="http://schemas.microsoft.com/office/powerpoint/2010/main" val="195139937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1447800"/>
          </a:xfrm>
        </p:spPr>
        <p:txBody>
          <a:bodyPr>
            <a:normAutofit fontScale="90000"/>
          </a:bodyPr>
          <a:lstStyle/>
          <a:p>
            <a:pPr algn="ctr" eaLnBrk="1" fontAlgn="auto" hangingPunct="1">
              <a:spcAft>
                <a:spcPts val="0"/>
              </a:spcAft>
              <a:defRPr/>
            </a:pPr>
            <a:r>
              <a:rPr lang="en-AU" dirty="0" smtClean="0"/>
              <a:t/>
            </a:r>
            <a:br>
              <a:rPr lang="en-AU" dirty="0" smtClean="0"/>
            </a:br>
            <a:r>
              <a:rPr lang="en-AU" dirty="0"/>
              <a:t/>
            </a:r>
            <a:br>
              <a:rPr lang="en-AU" dirty="0"/>
            </a:br>
            <a:r>
              <a:rPr lang="en-AU" dirty="0" smtClean="0"/>
              <a:t>IRC</a:t>
            </a:r>
            <a:r>
              <a:rPr lang="en-AU" dirty="0"/>
              <a:t>/ Tax Agents meeting</a:t>
            </a:r>
            <a:br>
              <a:rPr lang="en-AU" dirty="0"/>
            </a:br>
            <a:r>
              <a:rPr lang="en-AU" dirty="0" smtClean="0"/>
              <a:t>4</a:t>
            </a:r>
            <a:r>
              <a:rPr lang="en-AU" baseline="30000" dirty="0" smtClean="0"/>
              <a:t>th</a:t>
            </a:r>
            <a:r>
              <a:rPr lang="en-AU" dirty="0" smtClean="0"/>
              <a:t> April </a:t>
            </a:r>
            <a:r>
              <a:rPr lang="en-AU" dirty="0"/>
              <a:t>2014</a:t>
            </a:r>
            <a:endParaRPr lang="en-US" dirty="0"/>
          </a:p>
        </p:txBody>
      </p:sp>
      <p:sp>
        <p:nvSpPr>
          <p:cNvPr id="15363" name="Subtitle 2"/>
          <p:cNvSpPr>
            <a:spLocks noGrp="1"/>
          </p:cNvSpPr>
          <p:nvPr>
            <p:ph type="subTitle" idx="1"/>
          </p:nvPr>
        </p:nvSpPr>
        <p:spPr>
          <a:xfrm>
            <a:off x="685800" y="3611563"/>
            <a:ext cx="7772400" cy="1200150"/>
          </a:xfrm>
        </p:spPr>
        <p:txBody>
          <a:bodyPr/>
          <a:lstStyle/>
          <a:p>
            <a:pPr marR="0" eaLnBrk="1" hangingPunct="1">
              <a:lnSpc>
                <a:spcPct val="80000"/>
              </a:lnSpc>
            </a:pPr>
            <a:r>
              <a:rPr lang="en-US" sz="1900" dirty="0" smtClean="0"/>
              <a:t>Murphy Yowoura</a:t>
            </a:r>
          </a:p>
          <a:p>
            <a:pPr marR="0" eaLnBrk="1" hangingPunct="1">
              <a:lnSpc>
                <a:spcPct val="80000"/>
              </a:lnSpc>
            </a:pPr>
            <a:r>
              <a:rPr lang="en-US" sz="1900" dirty="0" smtClean="0"/>
              <a:t>Supervisor, OST-P</a:t>
            </a:r>
          </a:p>
          <a:p>
            <a:pPr marR="0" eaLnBrk="1" hangingPunct="1">
              <a:lnSpc>
                <a:spcPct val="80000"/>
              </a:lnSpc>
            </a:pPr>
            <a:endParaRPr lang="en-US" sz="1900" dirty="0" smtClean="0"/>
          </a:p>
          <a:p>
            <a:pPr marR="0" eaLnBrk="1" hangingPunct="1">
              <a:lnSpc>
                <a:spcPct val="80000"/>
              </a:lnSpc>
            </a:pPr>
            <a:endParaRPr lang="en-US" sz="1900" dirty="0" smtClean="0"/>
          </a:p>
        </p:txBody>
      </p:sp>
    </p:spTree>
    <p:extLst>
      <p:ext uri="{BB962C8B-B14F-4D97-AF65-F5344CB8AC3E}">
        <p14:creationId xmlns:p14="http://schemas.microsoft.com/office/powerpoint/2010/main" val="376564447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1481138"/>
            <a:ext cx="8229600" cy="4691062"/>
          </a:xfrm>
        </p:spPr>
        <p:txBody>
          <a:bodyPr/>
          <a:lstStyle/>
          <a:p>
            <a:pPr algn="ctr"/>
            <a:endParaRPr lang="en-US" sz="2400" dirty="0" smtClean="0"/>
          </a:p>
          <a:p>
            <a:pPr algn="ctr"/>
            <a:endParaRPr lang="en-US" sz="2400" dirty="0"/>
          </a:p>
          <a:p>
            <a:pPr algn="ctr"/>
            <a:endParaRPr lang="en-US" sz="2400" dirty="0" smtClean="0"/>
          </a:p>
          <a:p>
            <a:pPr marL="109537" indent="0" algn="ctr">
              <a:buNone/>
            </a:pPr>
            <a:r>
              <a:rPr lang="en-AU" sz="3600" dirty="0" smtClean="0"/>
              <a:t>An </a:t>
            </a:r>
            <a:r>
              <a:rPr lang="en-AU" sz="3600" dirty="0"/>
              <a:t>overview</a:t>
            </a:r>
          </a:p>
          <a:p>
            <a:pPr algn="ctr"/>
            <a:endParaRPr lang="en-US" sz="2400" dirty="0" smtClean="0"/>
          </a:p>
        </p:txBody>
      </p:sp>
      <p:sp>
        <p:nvSpPr>
          <p:cNvPr id="3" name="Title 2"/>
          <p:cNvSpPr>
            <a:spLocks noGrp="1"/>
          </p:cNvSpPr>
          <p:nvPr>
            <p:ph type="title"/>
          </p:nvPr>
        </p:nvSpPr>
        <p:spPr/>
        <p:txBody>
          <a:bodyPr>
            <a:normAutofit fontScale="90000"/>
          </a:bodyPr>
          <a:lstStyle/>
          <a:p>
            <a:pPr algn="ctr">
              <a:defRPr/>
            </a:pPr>
            <a:r>
              <a:rPr lang="en-AU" sz="4400" dirty="0"/>
              <a:t>Operational Support Team - Projects</a:t>
            </a:r>
            <a:endParaRPr lang="en-AU" dirty="0"/>
          </a:p>
        </p:txBody>
      </p:sp>
    </p:spTree>
    <p:extLst>
      <p:ext uri="{BB962C8B-B14F-4D97-AF65-F5344CB8AC3E}">
        <p14:creationId xmlns:p14="http://schemas.microsoft.com/office/powerpoint/2010/main" val="270498214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1481138"/>
            <a:ext cx="8229600" cy="4691062"/>
          </a:xfrm>
        </p:spPr>
        <p:txBody>
          <a:bodyPr/>
          <a:lstStyle/>
          <a:p>
            <a:endParaRPr lang="en-US" sz="2400" dirty="0" smtClean="0"/>
          </a:p>
          <a:p>
            <a:pPr marL="0" indent="0">
              <a:buNone/>
            </a:pPr>
            <a:r>
              <a:rPr lang="en-AU" sz="4000" dirty="0"/>
              <a:t>Team of short-term contractors</a:t>
            </a:r>
            <a:r>
              <a:rPr lang="en-AU" sz="4000" dirty="0" smtClean="0"/>
              <a:t>:</a:t>
            </a:r>
          </a:p>
          <a:p>
            <a:pPr marL="0" indent="0">
              <a:buNone/>
            </a:pPr>
            <a:endParaRPr lang="en-AU" sz="4000" dirty="0"/>
          </a:p>
          <a:p>
            <a:pPr marL="457200" indent="-457200">
              <a:buFont typeface="Wingdings" pitchFamily="2" charset="2"/>
              <a:buChar char="Ø"/>
            </a:pPr>
            <a:r>
              <a:rPr lang="en-AU" sz="4000" dirty="0" smtClean="0"/>
              <a:t>senior </a:t>
            </a:r>
            <a:r>
              <a:rPr lang="en-AU" sz="4000" dirty="0"/>
              <a:t>manager</a:t>
            </a:r>
          </a:p>
          <a:p>
            <a:pPr marL="457200" indent="-457200">
              <a:buFont typeface="Wingdings" pitchFamily="2" charset="2"/>
              <a:buChar char="Ø"/>
            </a:pPr>
            <a:r>
              <a:rPr lang="en-AU" sz="4000" dirty="0" smtClean="0"/>
              <a:t>6 </a:t>
            </a:r>
            <a:r>
              <a:rPr lang="en-AU" sz="4000" dirty="0"/>
              <a:t>x supervisors</a:t>
            </a:r>
          </a:p>
          <a:p>
            <a:pPr marL="457200" indent="-457200">
              <a:buFont typeface="Wingdings" pitchFamily="2" charset="2"/>
              <a:buChar char="Ø"/>
            </a:pPr>
            <a:r>
              <a:rPr lang="en-AU" sz="4000" dirty="0"/>
              <a:t>32 x case workers</a:t>
            </a:r>
          </a:p>
          <a:p>
            <a:endParaRPr lang="en-US" sz="2400" dirty="0" smtClean="0"/>
          </a:p>
        </p:txBody>
      </p:sp>
      <p:sp>
        <p:nvSpPr>
          <p:cNvPr id="3" name="Title 2"/>
          <p:cNvSpPr>
            <a:spLocks noGrp="1"/>
          </p:cNvSpPr>
          <p:nvPr>
            <p:ph type="title"/>
          </p:nvPr>
        </p:nvSpPr>
        <p:spPr/>
        <p:txBody>
          <a:bodyPr/>
          <a:lstStyle/>
          <a:p>
            <a:pPr>
              <a:defRPr/>
            </a:pPr>
            <a:r>
              <a:rPr lang="en-AU" sz="4400" dirty="0"/>
              <a:t>What is OST – Projects?</a:t>
            </a:r>
            <a:endParaRPr lang="en-AU" dirty="0"/>
          </a:p>
        </p:txBody>
      </p:sp>
    </p:spTree>
    <p:extLst>
      <p:ext uri="{BB962C8B-B14F-4D97-AF65-F5344CB8AC3E}">
        <p14:creationId xmlns:p14="http://schemas.microsoft.com/office/powerpoint/2010/main" val="9628001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1481138"/>
            <a:ext cx="8229600" cy="4691062"/>
          </a:xfrm>
        </p:spPr>
        <p:txBody>
          <a:bodyPr/>
          <a:lstStyle/>
          <a:p>
            <a:pPr marL="457200" indent="-457200">
              <a:buFont typeface="Wingdings" pitchFamily="2" charset="2"/>
              <a:buChar char="Ø"/>
            </a:pPr>
            <a:r>
              <a:rPr lang="en-AU" sz="4000" dirty="0" smtClean="0"/>
              <a:t>Increase </a:t>
            </a:r>
            <a:r>
              <a:rPr lang="en-AU" sz="4000" dirty="0"/>
              <a:t>the Revenue flow</a:t>
            </a:r>
          </a:p>
          <a:p>
            <a:pPr marL="457200" indent="-457200">
              <a:buFont typeface="Wingdings" pitchFamily="2" charset="2"/>
              <a:buChar char="Ø"/>
            </a:pPr>
            <a:endParaRPr lang="en-AU" sz="4000" dirty="0" smtClean="0"/>
          </a:p>
          <a:p>
            <a:pPr marL="457200" indent="-457200">
              <a:buFont typeface="Wingdings" pitchFamily="2" charset="2"/>
              <a:buChar char="Ø"/>
            </a:pPr>
            <a:r>
              <a:rPr lang="en-AU" sz="4000" dirty="0" smtClean="0"/>
              <a:t>Cleanse </a:t>
            </a:r>
            <a:r>
              <a:rPr lang="en-AU" sz="4000" dirty="0"/>
              <a:t>the Tax Register</a:t>
            </a:r>
          </a:p>
          <a:p>
            <a:pPr marL="457200" indent="-457200">
              <a:buFont typeface="Wingdings" pitchFamily="2" charset="2"/>
              <a:buChar char="Ø"/>
            </a:pPr>
            <a:endParaRPr lang="en-AU" sz="4000" dirty="0" smtClean="0"/>
          </a:p>
          <a:p>
            <a:pPr marL="457200" indent="-457200">
              <a:buFont typeface="Wingdings" pitchFamily="2" charset="2"/>
              <a:buChar char="Ø"/>
            </a:pPr>
            <a:r>
              <a:rPr lang="en-AU" sz="4000" dirty="0" smtClean="0"/>
              <a:t>Improve </a:t>
            </a:r>
            <a:r>
              <a:rPr lang="en-AU" sz="4000" dirty="0"/>
              <a:t>the general administration of revenue</a:t>
            </a:r>
          </a:p>
          <a:p>
            <a:endParaRPr lang="en-US" sz="2400" dirty="0" smtClean="0"/>
          </a:p>
        </p:txBody>
      </p:sp>
      <p:sp>
        <p:nvSpPr>
          <p:cNvPr id="3" name="Title 2"/>
          <p:cNvSpPr>
            <a:spLocks noGrp="1"/>
          </p:cNvSpPr>
          <p:nvPr>
            <p:ph type="title"/>
          </p:nvPr>
        </p:nvSpPr>
        <p:spPr/>
        <p:txBody>
          <a:bodyPr/>
          <a:lstStyle/>
          <a:p>
            <a:pPr algn="ctr">
              <a:defRPr/>
            </a:pPr>
            <a:r>
              <a:rPr lang="en-AU" sz="4400" dirty="0"/>
              <a:t>Overall aim</a:t>
            </a:r>
            <a:endParaRPr lang="en-AU" dirty="0"/>
          </a:p>
        </p:txBody>
      </p:sp>
    </p:spTree>
    <p:extLst>
      <p:ext uri="{BB962C8B-B14F-4D97-AF65-F5344CB8AC3E}">
        <p14:creationId xmlns:p14="http://schemas.microsoft.com/office/powerpoint/2010/main" val="229234669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990600"/>
            <a:ext cx="8229600" cy="5181600"/>
          </a:xfrm>
        </p:spPr>
        <p:txBody>
          <a:bodyPr>
            <a:normAutofit fontScale="92500" lnSpcReduction="10000"/>
          </a:bodyPr>
          <a:lstStyle/>
          <a:p>
            <a:pPr marL="457200" indent="-457200">
              <a:buFont typeface="Wingdings" pitchFamily="2" charset="2"/>
              <a:buChar char="Ø"/>
            </a:pPr>
            <a:r>
              <a:rPr lang="en-AU" sz="3600" dirty="0" smtClean="0"/>
              <a:t>Locate </a:t>
            </a:r>
            <a:r>
              <a:rPr lang="en-AU" sz="3600" dirty="0"/>
              <a:t>missing taxpayers</a:t>
            </a:r>
          </a:p>
          <a:p>
            <a:pPr marL="457200" indent="-457200">
              <a:buFont typeface="Wingdings" pitchFamily="2" charset="2"/>
              <a:buChar char="Ø"/>
            </a:pPr>
            <a:endParaRPr lang="en-AU" sz="3600" dirty="0" smtClean="0"/>
          </a:p>
          <a:p>
            <a:pPr marL="457200" indent="-457200">
              <a:buFont typeface="Wingdings" pitchFamily="2" charset="2"/>
              <a:buChar char="Ø"/>
            </a:pPr>
            <a:r>
              <a:rPr lang="en-AU" sz="3600" dirty="0" smtClean="0"/>
              <a:t>Identify taxpayers who aren’t registered but should be</a:t>
            </a:r>
            <a:endParaRPr lang="en-AU" sz="3600" dirty="0"/>
          </a:p>
          <a:p>
            <a:pPr marL="457200" indent="-457200">
              <a:buFont typeface="Wingdings" pitchFamily="2" charset="2"/>
              <a:buChar char="Ø"/>
            </a:pPr>
            <a:endParaRPr lang="en-AU" sz="3600" dirty="0" smtClean="0"/>
          </a:p>
          <a:p>
            <a:pPr marL="457200" indent="-457200">
              <a:buFont typeface="Wingdings" pitchFamily="2" charset="2"/>
              <a:buChar char="Ø"/>
            </a:pPr>
            <a:r>
              <a:rPr lang="en-AU" sz="3600" dirty="0" smtClean="0"/>
              <a:t>Engage </a:t>
            </a:r>
            <a:r>
              <a:rPr lang="en-AU" sz="3600" dirty="0"/>
              <a:t>with non-lodgers (SIGTAS registered – S&amp;W </a:t>
            </a:r>
            <a:r>
              <a:rPr lang="en-AU" sz="3600" dirty="0" smtClean="0"/>
              <a:t>tax focus)</a:t>
            </a:r>
          </a:p>
          <a:p>
            <a:pPr marL="457200" indent="-457200">
              <a:buFont typeface="Wingdings" pitchFamily="2" charset="2"/>
              <a:buChar char="Ø"/>
            </a:pPr>
            <a:endParaRPr lang="en-AU" sz="3600" dirty="0" smtClean="0"/>
          </a:p>
          <a:p>
            <a:pPr marL="457200" indent="-457200">
              <a:buFont typeface="Wingdings" pitchFamily="2" charset="2"/>
              <a:buChar char="Ø"/>
            </a:pPr>
            <a:r>
              <a:rPr lang="en-AU" sz="3600" dirty="0" smtClean="0"/>
              <a:t>Confirm TINs</a:t>
            </a:r>
            <a:endParaRPr lang="en-AU" sz="3600" dirty="0"/>
          </a:p>
          <a:p>
            <a:pPr marL="109537" indent="0">
              <a:buNone/>
            </a:pPr>
            <a:endParaRPr lang="en-US" sz="2400" dirty="0" smtClean="0"/>
          </a:p>
        </p:txBody>
      </p:sp>
      <p:sp>
        <p:nvSpPr>
          <p:cNvPr id="3" name="Title 2"/>
          <p:cNvSpPr>
            <a:spLocks noGrp="1"/>
          </p:cNvSpPr>
          <p:nvPr>
            <p:ph type="title"/>
          </p:nvPr>
        </p:nvSpPr>
        <p:spPr>
          <a:xfrm>
            <a:off x="457200" y="274638"/>
            <a:ext cx="8229600" cy="868362"/>
          </a:xfrm>
        </p:spPr>
        <p:txBody>
          <a:bodyPr/>
          <a:lstStyle/>
          <a:p>
            <a:pPr algn="ctr">
              <a:defRPr/>
            </a:pPr>
            <a:r>
              <a:rPr lang="en-AU" sz="4400" dirty="0"/>
              <a:t>Specific remit</a:t>
            </a:r>
            <a:endParaRPr lang="en-AU" dirty="0"/>
          </a:p>
        </p:txBody>
      </p:sp>
    </p:spTree>
    <p:extLst>
      <p:ext uri="{BB962C8B-B14F-4D97-AF65-F5344CB8AC3E}">
        <p14:creationId xmlns:p14="http://schemas.microsoft.com/office/powerpoint/2010/main" val="35112358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1481138"/>
            <a:ext cx="8229600" cy="4691062"/>
          </a:xfrm>
        </p:spPr>
        <p:txBody>
          <a:bodyPr>
            <a:normAutofit/>
          </a:bodyPr>
          <a:lstStyle/>
          <a:p>
            <a:pPr marL="457200" indent="-457200">
              <a:buFont typeface="Wingdings" pitchFamily="2" charset="2"/>
              <a:buChar char="Ø"/>
            </a:pPr>
            <a:r>
              <a:rPr lang="en-AU" sz="3600" dirty="0" smtClean="0"/>
              <a:t>TA </a:t>
            </a:r>
            <a:r>
              <a:rPr lang="en-AU" sz="3600" dirty="0"/>
              <a:t>client lists </a:t>
            </a:r>
            <a:r>
              <a:rPr lang="en-AU" sz="3600" dirty="0" smtClean="0"/>
              <a:t>– good source of addresses</a:t>
            </a:r>
          </a:p>
          <a:p>
            <a:pPr marL="457200" indent="-457200">
              <a:buFont typeface="Wingdings" pitchFamily="2" charset="2"/>
              <a:buChar char="Ø"/>
            </a:pPr>
            <a:r>
              <a:rPr lang="en-AU" sz="3600" dirty="0" smtClean="0"/>
              <a:t>TA clients – obtain TINs</a:t>
            </a:r>
          </a:p>
          <a:p>
            <a:pPr marL="457200" indent="-457200">
              <a:buFont typeface="Wingdings" pitchFamily="2" charset="2"/>
              <a:buChar char="Ø"/>
            </a:pPr>
            <a:r>
              <a:rPr lang="en-AU" sz="3600" dirty="0" smtClean="0"/>
              <a:t>New </a:t>
            </a:r>
            <a:r>
              <a:rPr lang="en-AU" sz="3600" dirty="0"/>
              <a:t>registrations - more work for TAs</a:t>
            </a:r>
          </a:p>
          <a:p>
            <a:pPr marL="457200" indent="-457200">
              <a:buFont typeface="Wingdings" pitchFamily="2" charset="2"/>
              <a:buChar char="Ø"/>
            </a:pPr>
            <a:r>
              <a:rPr lang="en-AU" sz="3600" dirty="0" smtClean="0"/>
              <a:t>Prompt </a:t>
            </a:r>
            <a:r>
              <a:rPr lang="en-AU" sz="3600" dirty="0"/>
              <a:t>to lodge – more work for TAs</a:t>
            </a:r>
          </a:p>
          <a:p>
            <a:pPr marL="914400" lvl="1" indent="-457200">
              <a:buFont typeface="Wingdings" pitchFamily="2" charset="2"/>
              <a:buChar char="Ø"/>
            </a:pPr>
            <a:r>
              <a:rPr lang="en-AU" sz="3600" dirty="0" smtClean="0"/>
              <a:t>Existing </a:t>
            </a:r>
            <a:r>
              <a:rPr lang="en-AU" sz="3600" dirty="0"/>
              <a:t>clients and</a:t>
            </a:r>
          </a:p>
          <a:p>
            <a:pPr marL="914400" lvl="1" indent="-457200">
              <a:buFont typeface="Wingdings" pitchFamily="2" charset="2"/>
              <a:buChar char="Ø"/>
            </a:pPr>
            <a:r>
              <a:rPr lang="en-AU" sz="3600" dirty="0"/>
              <a:t>New clients</a:t>
            </a:r>
          </a:p>
        </p:txBody>
      </p:sp>
      <p:sp>
        <p:nvSpPr>
          <p:cNvPr id="3" name="Title 2"/>
          <p:cNvSpPr>
            <a:spLocks noGrp="1"/>
          </p:cNvSpPr>
          <p:nvPr>
            <p:ph type="title"/>
          </p:nvPr>
        </p:nvSpPr>
        <p:spPr/>
        <p:txBody>
          <a:bodyPr/>
          <a:lstStyle/>
          <a:p>
            <a:pPr algn="ctr">
              <a:defRPr/>
            </a:pPr>
            <a:r>
              <a:rPr lang="en-AU" sz="4400" dirty="0"/>
              <a:t>Impact on Tax Agents</a:t>
            </a:r>
            <a:endParaRPr lang="en-AU" dirty="0"/>
          </a:p>
        </p:txBody>
      </p:sp>
    </p:spTree>
    <p:extLst>
      <p:ext uri="{BB962C8B-B14F-4D97-AF65-F5344CB8AC3E}">
        <p14:creationId xmlns:p14="http://schemas.microsoft.com/office/powerpoint/2010/main" val="10425782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fontScale="77500" lnSpcReduction="20000"/>
          </a:bodyPr>
          <a:lstStyle/>
          <a:p>
            <a:endParaRPr lang="en-AU" sz="1200" dirty="0" smtClean="0"/>
          </a:p>
          <a:p>
            <a:pPr algn="ctr">
              <a:buNone/>
            </a:pPr>
            <a:endParaRPr lang="en-AU" sz="1300" dirty="0" smtClean="0"/>
          </a:p>
          <a:p>
            <a:r>
              <a:rPr lang="en-AU" dirty="0" smtClean="0"/>
              <a:t>All IRC Tax Forms will have changes brought to them.  Changes are designed to: </a:t>
            </a:r>
          </a:p>
          <a:p>
            <a:pPr lvl="3"/>
            <a:r>
              <a:rPr lang="en-AU" sz="2700" dirty="0" smtClean="0"/>
              <a:t> </a:t>
            </a:r>
            <a:r>
              <a:rPr lang="en-AU" sz="2300" dirty="0" smtClean="0"/>
              <a:t>Consolidate</a:t>
            </a:r>
            <a:r>
              <a:rPr lang="en-AU" sz="2700" dirty="0" smtClean="0"/>
              <a:t>,</a:t>
            </a:r>
          </a:p>
          <a:p>
            <a:pPr lvl="3"/>
            <a:r>
              <a:rPr lang="en-AU" sz="2300" dirty="0" smtClean="0"/>
              <a:t> Modernise &amp; </a:t>
            </a:r>
          </a:p>
          <a:p>
            <a:pPr lvl="3"/>
            <a:r>
              <a:rPr lang="en-AU" sz="2300" dirty="0" smtClean="0"/>
              <a:t> Simplify</a:t>
            </a:r>
          </a:p>
          <a:p>
            <a:pPr lvl="3">
              <a:buNone/>
            </a:pPr>
            <a:endParaRPr lang="en-AU" sz="1100" dirty="0" smtClean="0"/>
          </a:p>
          <a:p>
            <a:pPr lvl="3">
              <a:buFont typeface="Arial" pitchFamily="34" charset="0"/>
              <a:buChar char="•"/>
            </a:pPr>
            <a:r>
              <a:rPr lang="en-AU" sz="3200" dirty="0" smtClean="0"/>
              <a:t>These changes are complete for 31 forms, distribution is underway, </a:t>
            </a:r>
            <a:r>
              <a:rPr lang="en-AU" sz="3200" dirty="0" smtClean="0">
                <a:hlinkClick r:id="rId3"/>
              </a:rPr>
              <a:t>www.irc.gov.pg</a:t>
            </a:r>
            <a:r>
              <a:rPr lang="en-AU" sz="3200" dirty="0" smtClean="0"/>
              <a:t> is the best source.</a:t>
            </a:r>
          </a:p>
          <a:p>
            <a:pPr lvl="3">
              <a:buFont typeface="Arial" pitchFamily="34" charset="0"/>
              <a:buChar char="•"/>
            </a:pPr>
            <a:r>
              <a:rPr lang="en-AU" sz="3200" dirty="0" smtClean="0"/>
              <a:t>Electronic templates available for most forms</a:t>
            </a:r>
            <a:endParaRPr lang="en-US" dirty="0"/>
          </a:p>
        </p:txBody>
      </p:sp>
      <p:pic>
        <p:nvPicPr>
          <p:cNvPr id="5" name="Picture 4" descr="IRC logocut"/>
          <p:cNvPicPr>
            <a:picLocks noChangeAspect="1"/>
          </p:cNvPicPr>
          <p:nvPr/>
        </p:nvPicPr>
        <p:blipFill>
          <a:blip r:embed="rId4"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endParaRPr lang="en-US" sz="2000" b="1" dirty="0" smtClean="0">
              <a:effectLst>
                <a:outerShdw blurRad="38100" dist="38100" dir="2700000" algn="tl">
                  <a:srgbClr val="000000">
                    <a:alpha val="43137"/>
                  </a:srgbClr>
                </a:outerShdw>
              </a:effectLst>
            </a:endParaRP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708256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a:xfrm>
            <a:off x="457200" y="1481138"/>
            <a:ext cx="8229600" cy="4691062"/>
          </a:xfrm>
        </p:spPr>
        <p:txBody>
          <a:bodyPr/>
          <a:lstStyle/>
          <a:p>
            <a:endParaRPr lang="en-US" sz="2400" dirty="0" smtClean="0"/>
          </a:p>
          <a:p>
            <a:pPr marL="109537" indent="0" algn="ctr">
              <a:buNone/>
            </a:pPr>
            <a:r>
              <a:rPr lang="en-AU" sz="4000" dirty="0"/>
              <a:t>Close/ questions</a:t>
            </a:r>
            <a:endParaRPr lang="en-US" sz="4000" dirty="0" smtClean="0"/>
          </a:p>
        </p:txBody>
      </p:sp>
      <p:sp>
        <p:nvSpPr>
          <p:cNvPr id="3" name="Title 2"/>
          <p:cNvSpPr>
            <a:spLocks noGrp="1"/>
          </p:cNvSpPr>
          <p:nvPr>
            <p:ph type="title"/>
          </p:nvPr>
        </p:nvSpPr>
        <p:spPr/>
        <p:txBody>
          <a:bodyPr/>
          <a:lstStyle/>
          <a:p>
            <a:pPr>
              <a:defRPr/>
            </a:pPr>
            <a:endParaRPr lang="en-AU" dirty="0"/>
          </a:p>
        </p:txBody>
      </p:sp>
    </p:spTree>
    <p:extLst>
      <p:ext uri="{BB962C8B-B14F-4D97-AF65-F5344CB8AC3E}">
        <p14:creationId xmlns:p14="http://schemas.microsoft.com/office/powerpoint/2010/main" val="1281882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achel.amene-leana\My Documents\My Pictures\IRC Background4.jpg"/>
          <p:cNvPicPr>
            <a:picLocks noChangeAspect="1" noChangeArrowheads="1"/>
          </p:cNvPicPr>
          <p:nvPr/>
        </p:nvPicPr>
        <p:blipFill>
          <a:blip r:embed="rId2" cstate="print"/>
          <a:srcRect t="2658" r="30223" b="1647"/>
          <a:stretch>
            <a:fillRect/>
          </a:stretch>
        </p:blipFill>
        <p:spPr bwMode="auto">
          <a:xfrm>
            <a:off x="-36512" y="4149080"/>
            <a:ext cx="2660295" cy="2736304"/>
          </a:xfrm>
          <a:prstGeom prst="rect">
            <a:avLst/>
          </a:prstGeom>
          <a:noFill/>
        </p:spPr>
      </p:pic>
      <p:sp>
        <p:nvSpPr>
          <p:cNvPr id="3" name="Content Placeholder 2"/>
          <p:cNvSpPr>
            <a:spLocks noGrp="1"/>
          </p:cNvSpPr>
          <p:nvPr>
            <p:ph idx="1"/>
          </p:nvPr>
        </p:nvSpPr>
        <p:spPr>
          <a:xfrm>
            <a:off x="1033264" y="1988841"/>
            <a:ext cx="7715200" cy="3816424"/>
          </a:xfrm>
        </p:spPr>
        <p:txBody>
          <a:bodyPr>
            <a:normAutofit/>
          </a:bodyPr>
          <a:lstStyle/>
          <a:p>
            <a:r>
              <a:rPr lang="en-AU" sz="2900" dirty="0" smtClean="0"/>
              <a:t>As much as possible, we are encouraging taxpayers to consider electronic lodgement of documentation and electronic payment of their obligations.</a:t>
            </a:r>
          </a:p>
          <a:p>
            <a:pPr lvl="2"/>
            <a:r>
              <a:rPr lang="en-AU" sz="2100" dirty="0" smtClean="0"/>
              <a:t>Improved processing times</a:t>
            </a:r>
          </a:p>
          <a:p>
            <a:pPr lvl="2"/>
            <a:r>
              <a:rPr lang="en-AU" sz="2100" dirty="0" smtClean="0"/>
              <a:t>Fewer opportunities for human error</a:t>
            </a:r>
          </a:p>
          <a:p>
            <a:pPr lvl="2"/>
            <a:r>
              <a:rPr lang="en-AU" sz="2100" dirty="0" smtClean="0"/>
              <a:t>Reduced opportunities for corruption</a:t>
            </a:r>
          </a:p>
          <a:p>
            <a:pPr lvl="2"/>
            <a:r>
              <a:rPr lang="en-AU" sz="2100" dirty="0" smtClean="0"/>
              <a:t>Availability for EFTPOS payments to reduce cheques</a:t>
            </a:r>
          </a:p>
          <a:p>
            <a:pPr lvl="1">
              <a:buFont typeface="Wingdings 3" pitchFamily="18" charset="2"/>
              <a:buNone/>
            </a:pPr>
            <a:endParaRPr lang="en-AU" sz="700" dirty="0" smtClean="0"/>
          </a:p>
          <a:p>
            <a:endParaRPr lang="en-US" dirty="0"/>
          </a:p>
        </p:txBody>
      </p:sp>
      <p:pic>
        <p:nvPicPr>
          <p:cNvPr id="5" name="Picture 4" descr="IRC logocut"/>
          <p:cNvPicPr>
            <a:picLocks noChangeAspect="1"/>
          </p:cNvPicPr>
          <p:nvPr/>
        </p:nvPicPr>
        <p:blipFill>
          <a:blip r:embed="rId3" cstate="print"/>
          <a:srcRect/>
          <a:stretch>
            <a:fillRect/>
          </a:stretch>
        </p:blipFill>
        <p:spPr bwMode="auto">
          <a:xfrm>
            <a:off x="7342187" y="0"/>
            <a:ext cx="1801813" cy="1719263"/>
          </a:xfrm>
          <a:prstGeom prst="rect">
            <a:avLst/>
          </a:prstGeom>
          <a:noFill/>
        </p:spPr>
      </p:pic>
      <p:sp>
        <p:nvSpPr>
          <p:cNvPr id="7" name="Flowchart: Stored Data 6"/>
          <p:cNvSpPr/>
          <p:nvPr/>
        </p:nvSpPr>
        <p:spPr>
          <a:xfrm>
            <a:off x="0" y="260648"/>
            <a:ext cx="8028384" cy="1512168"/>
          </a:xfrm>
          <a:prstGeom prst="flowChartOnlineStorage">
            <a:avLst/>
          </a:prstGeom>
          <a:solidFill>
            <a:srgbClr val="DCC33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4800" b="1" dirty="0" smtClean="0">
                <a:effectLst>
                  <a:outerShdw blurRad="38100" dist="38100" dir="2700000" algn="tl">
                    <a:srgbClr val="000000">
                      <a:alpha val="43137"/>
                    </a:srgbClr>
                  </a:outerShdw>
                </a:effectLst>
              </a:rPr>
              <a:t>MAJOR CHANGES</a:t>
            </a:r>
            <a:r>
              <a:rPr lang="en-US" sz="2000" b="1" dirty="0" smtClean="0">
                <a:effectLst>
                  <a:outerShdw blurRad="38100" dist="38100" dir="2700000" algn="tl">
                    <a:srgbClr val="000000">
                      <a:alpha val="43137"/>
                    </a:srgbClr>
                  </a:outerShdw>
                </a:effectLst>
              </a:rPr>
              <a:t> CONT</a:t>
            </a:r>
          </a:p>
        </p:txBody>
      </p:sp>
      <p:sp>
        <p:nvSpPr>
          <p:cNvPr id="8" name="Date Placeholder 7"/>
          <p:cNvSpPr>
            <a:spLocks noGrp="1"/>
          </p:cNvSpPr>
          <p:nvPr>
            <p:ph type="dt" sz="half" idx="10"/>
          </p:nvPr>
        </p:nvSpPr>
        <p:spPr>
          <a:xfrm>
            <a:off x="6876256" y="6309320"/>
            <a:ext cx="2133600" cy="365125"/>
          </a:xfrm>
        </p:spPr>
        <p:txBody>
          <a:bodyPr/>
          <a:lstStyle/>
          <a:p>
            <a:pPr algn="ctr"/>
            <a:fld id="{0C33B588-3938-4C71-96F3-DF4FBDE72144}" type="datetime1">
              <a:rPr lang="en-US" i="1" smtClean="0"/>
              <a:pPr algn="ctr"/>
              <a:t>4/7/2014</a:t>
            </a:fld>
            <a:endParaRPr lang="en-US" i="1" dirty="0"/>
          </a:p>
        </p:txBody>
      </p:sp>
      <p:sp>
        <p:nvSpPr>
          <p:cNvPr id="9" name="Footer Placeholder 8"/>
          <p:cNvSpPr>
            <a:spLocks noGrp="1"/>
          </p:cNvSpPr>
          <p:nvPr>
            <p:ph type="ftr" sz="quarter" idx="11"/>
          </p:nvPr>
        </p:nvSpPr>
        <p:spPr/>
        <p:txBody>
          <a:bodyPr/>
          <a:lstStyle/>
          <a:p>
            <a:r>
              <a:rPr lang="en-US" i="1" dirty="0" smtClean="0"/>
              <a:t>SIGTAS Awareness</a:t>
            </a:r>
            <a:endParaRPr lang="en-US" i="1" dirty="0"/>
          </a:p>
        </p:txBody>
      </p:sp>
    </p:spTree>
    <p:extLst>
      <p:ext uri="{BB962C8B-B14F-4D97-AF65-F5344CB8AC3E}">
        <p14:creationId xmlns:p14="http://schemas.microsoft.com/office/powerpoint/2010/main" val="811510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307</TotalTime>
  <Words>3957</Words>
  <Application>Microsoft Office PowerPoint</Application>
  <PresentationFormat>On-screen Show (4:3)</PresentationFormat>
  <Paragraphs>460</Paragraphs>
  <Slides>80</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2" baseType="lpstr">
      <vt:lpstr>Office Theme</vt:lpstr>
      <vt:lpstr>Document</vt:lpstr>
      <vt:lpstr>Tax Liaison Group Meeting </vt:lpstr>
      <vt:lpstr>PowerPoint Presentation</vt:lpstr>
      <vt:lpstr>Commissioner of Taxation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IRC Penalty Presentation</vt:lpstr>
      <vt:lpstr>The Penalty regime - legislation</vt:lpstr>
      <vt:lpstr>LATE LODGEMENT PENALTY(LLP)</vt:lpstr>
      <vt:lpstr>Penalties </vt:lpstr>
      <vt:lpstr>LATE PAYMENT PENALTY (LPP)</vt:lpstr>
      <vt:lpstr>Section 299G(8)</vt:lpstr>
      <vt:lpstr>Penalty Regime</vt:lpstr>
      <vt:lpstr>Penalty Regime</vt:lpstr>
      <vt:lpstr>Remission</vt:lpstr>
      <vt:lpstr>IRC Policy</vt:lpstr>
      <vt:lpstr>IRC Policy</vt:lpstr>
      <vt:lpstr>Penalty Policy</vt:lpstr>
      <vt:lpstr>Penalty Policy</vt:lpstr>
      <vt:lpstr>Penalty Policy</vt:lpstr>
      <vt:lpstr>Penalty Policy</vt:lpstr>
      <vt:lpstr>Penalty Policy - example</vt:lpstr>
      <vt:lpstr>Penalty Policy - example</vt:lpstr>
      <vt:lpstr>Penalty Policy</vt:lpstr>
      <vt:lpstr>Key points</vt:lpstr>
      <vt:lpstr>Refunds</vt:lpstr>
      <vt:lpstr>Morning Tea</vt:lpstr>
      <vt:lpstr>IRC’S VIEW ON DEFINITION OF DEBT,  EQUITY AND INTEREST</vt:lpstr>
      <vt:lpstr>INTRODUCTION</vt:lpstr>
      <vt:lpstr>INCOME TAX ACT – SECTION 4 DEFINITIONS </vt:lpstr>
      <vt:lpstr>Income Tax Act – Definition of Debt and Equity </vt:lpstr>
      <vt:lpstr>Income Tax Act – Definition of Interest</vt:lpstr>
      <vt:lpstr>COMMISSIONER GENERAL’S OPINION </vt:lpstr>
      <vt:lpstr>EFFECT OF THE CHANGE</vt:lpstr>
      <vt:lpstr>Challenges</vt:lpstr>
      <vt:lpstr>Way Forward</vt:lpstr>
      <vt:lpstr>Thank You</vt:lpstr>
      <vt:lpstr>CERTIFICATE OF COMPLIANCE AMENDMENTS</vt:lpstr>
      <vt:lpstr>ABOUT THIS PRESENTATION</vt:lpstr>
      <vt:lpstr>BACKGROUND ON COC</vt:lpstr>
      <vt:lpstr>WHY COC AMENDMENTS</vt:lpstr>
      <vt:lpstr>WHAT AMENDMENTS</vt:lpstr>
      <vt:lpstr>PowerPoint Presentation</vt:lpstr>
      <vt:lpstr>Cont’d</vt:lpstr>
      <vt:lpstr>How are the COC Amendments Administered</vt:lpstr>
      <vt:lpstr>QUESTIONS?</vt:lpstr>
      <vt:lpstr>Director Penalty Notices</vt:lpstr>
      <vt:lpstr>ABOUT THIS PRESENTATION</vt:lpstr>
      <vt:lpstr>Introduction of Directors Liability for Group Tax. </vt:lpstr>
      <vt:lpstr>  Directors Liability - Background </vt:lpstr>
      <vt:lpstr>Directors Liability - Who is Affected? All Directors of Companies.</vt:lpstr>
      <vt:lpstr>Directors Liability - Who is Affected? All Directors of Companies.</vt:lpstr>
      <vt:lpstr>Directors Liability - Who is Affected? All Directors of Companies.</vt:lpstr>
      <vt:lpstr>Directors Liability - Who is Exempted?</vt:lpstr>
      <vt:lpstr>Directors Liability - What Taxes are Involved?</vt:lpstr>
      <vt:lpstr>Directors Liability – When will the Director Penalty Notice be issued?</vt:lpstr>
      <vt:lpstr>Directors Liability – How can I Comply?</vt:lpstr>
      <vt:lpstr>Directors Liability –How can I Comply?</vt:lpstr>
      <vt:lpstr>Directors Liability – Conclusion</vt:lpstr>
      <vt:lpstr>Directors Liability – Who do I Talk to?</vt:lpstr>
      <vt:lpstr>Question Time</vt:lpstr>
      <vt:lpstr>  IRC/ Tax Agents meeting 4th April 2014</vt:lpstr>
      <vt:lpstr>Operational Support Team - Projects</vt:lpstr>
      <vt:lpstr>What is OST – Projects?</vt:lpstr>
      <vt:lpstr>Overall aim</vt:lpstr>
      <vt:lpstr>Specific remit</vt:lpstr>
      <vt:lpstr>Impact on Tax Agents</vt:lpstr>
      <vt:lpstr>PowerPoint Presentation</vt:lpstr>
    </vt:vector>
  </TitlesOfParts>
  <Company>PNG Internal Revenue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Liaison Group Meeting</dc:title>
  <dc:creator>Windows User</dc:creator>
  <cp:lastModifiedBy>Windows User</cp:lastModifiedBy>
  <cp:revision>10</cp:revision>
  <dcterms:created xsi:type="dcterms:W3CDTF">2014-04-03T06:13:40Z</dcterms:created>
  <dcterms:modified xsi:type="dcterms:W3CDTF">2014-04-07T03:15:59Z</dcterms:modified>
</cp:coreProperties>
</file>